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76" r:id="rId3"/>
    <p:sldId id="378" r:id="rId4"/>
    <p:sldId id="323" r:id="rId5"/>
    <p:sldId id="403" r:id="rId6"/>
    <p:sldId id="408" r:id="rId7"/>
    <p:sldId id="279" r:id="rId8"/>
    <p:sldId id="333" r:id="rId9"/>
    <p:sldId id="393" r:id="rId10"/>
    <p:sldId id="376" r:id="rId11"/>
    <p:sldId id="405" r:id="rId12"/>
    <p:sldId id="406" r:id="rId13"/>
    <p:sldId id="382" r:id="rId14"/>
    <p:sldId id="356" r:id="rId15"/>
    <p:sldId id="287" r:id="rId16"/>
    <p:sldId id="391" r:id="rId17"/>
    <p:sldId id="348" r:id="rId18"/>
    <p:sldId id="349" r:id="rId19"/>
    <p:sldId id="367" r:id="rId20"/>
    <p:sldId id="355" r:id="rId21"/>
    <p:sldId id="351" r:id="rId22"/>
    <p:sldId id="396" r:id="rId23"/>
    <p:sldId id="399" r:id="rId24"/>
    <p:sldId id="400" r:id="rId25"/>
    <p:sldId id="293" r:id="rId26"/>
    <p:sldId id="296" r:id="rId27"/>
    <p:sldId id="407" r:id="rId28"/>
    <p:sldId id="401" r:id="rId29"/>
  </p:sldIdLst>
  <p:sldSz cx="9144000" cy="5143500" type="screen16x9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B3"/>
    <a:srgbClr val="0C558B"/>
    <a:srgbClr val="083773"/>
    <a:srgbClr val="061C3E"/>
    <a:srgbClr val="C789FF"/>
    <a:srgbClr val="8DA455"/>
    <a:srgbClr val="34DD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63000" autoAdjust="0"/>
  </p:normalViewPr>
  <p:slideViewPr>
    <p:cSldViewPr snapToGrid="0" snapToObjects="1">
      <p:cViewPr varScale="1">
        <p:scale>
          <a:sx n="60" d="100"/>
          <a:sy n="60" d="100"/>
        </p:scale>
        <p:origin x="-165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93734-DE0B-447D-AB08-B14BC275C2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0D45002-31D0-427A-AD34-52CE7C864856}">
      <dgm:prSet phldrT="[Texto]"/>
      <dgm:spPr/>
      <dgm:t>
        <a:bodyPr/>
        <a:lstStyle/>
        <a:p>
          <a:r>
            <a:rPr lang="es-ES" dirty="0" smtClean="0"/>
            <a:t>CÓMO MEJORAR EL TRABAJO EN EQUIPO</a:t>
          </a:r>
          <a:endParaRPr lang="es-ES_tradnl" dirty="0"/>
        </a:p>
      </dgm:t>
    </dgm:pt>
    <dgm:pt modelId="{7F519924-7D56-488C-B4A3-E0FAEA9024B4}" type="parTrans" cxnId="{47DF6A01-1AF8-401F-813E-24B46C8E3E37}">
      <dgm:prSet/>
      <dgm:spPr/>
      <dgm:t>
        <a:bodyPr/>
        <a:lstStyle/>
        <a:p>
          <a:endParaRPr lang="es-ES_tradnl"/>
        </a:p>
      </dgm:t>
    </dgm:pt>
    <dgm:pt modelId="{11DB3C3E-03B3-475D-83C3-0E6681984C86}" type="sibTrans" cxnId="{47DF6A01-1AF8-401F-813E-24B46C8E3E37}">
      <dgm:prSet/>
      <dgm:spPr/>
      <dgm:t>
        <a:bodyPr/>
        <a:lstStyle/>
        <a:p>
          <a:endParaRPr lang="es-ES_tradnl"/>
        </a:p>
      </dgm:t>
    </dgm:pt>
    <dgm:pt modelId="{DFEA299A-7662-43FA-8A50-5FA1B771F1E4}" type="pres">
      <dgm:prSet presAssocID="{47393734-DE0B-447D-AB08-B14BC275C2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B57C081-7219-4589-A9F8-74887B4577E5}" type="pres">
      <dgm:prSet presAssocID="{A0D45002-31D0-427A-AD34-52CE7C864856}" presName="node" presStyleLbl="node1" presStyleIdx="0" presStyleCnt="1" custLinFactNeighborX="0" custLinFactNeighborY="-2373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3634C9B-8520-4B9A-BA75-24A07E21F8FE}" type="presOf" srcId="{A0D45002-31D0-427A-AD34-52CE7C864856}" destId="{BB57C081-7219-4589-A9F8-74887B4577E5}" srcOrd="0" destOrd="0" presId="urn:microsoft.com/office/officeart/2005/8/layout/default"/>
    <dgm:cxn modelId="{766D3A47-1C9D-47A9-80E8-5C6E6E25FCF0}" type="presOf" srcId="{47393734-DE0B-447D-AB08-B14BC275C282}" destId="{DFEA299A-7662-43FA-8A50-5FA1B771F1E4}" srcOrd="0" destOrd="0" presId="urn:microsoft.com/office/officeart/2005/8/layout/default"/>
    <dgm:cxn modelId="{47DF6A01-1AF8-401F-813E-24B46C8E3E37}" srcId="{47393734-DE0B-447D-AB08-B14BC275C282}" destId="{A0D45002-31D0-427A-AD34-52CE7C864856}" srcOrd="0" destOrd="0" parTransId="{7F519924-7D56-488C-B4A3-E0FAEA9024B4}" sibTransId="{11DB3C3E-03B3-475D-83C3-0E6681984C86}"/>
    <dgm:cxn modelId="{8404E2E2-971F-44C5-B171-8BFE2566D31F}" type="presParOf" srcId="{DFEA299A-7662-43FA-8A50-5FA1B771F1E4}" destId="{BB57C081-7219-4589-A9F8-74887B4577E5}" srcOrd="0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79B65-5C93-4376-9D79-E053A927F5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D48C7AE-35AD-4A48-9E1C-3DB66FC1A35B}" type="pres">
      <dgm:prSet presAssocID="{FE879B65-5C93-4376-9D79-E053A927F5D2}" presName="linearFlow" presStyleCnt="0">
        <dgm:presLayoutVars>
          <dgm:dir/>
          <dgm:resizeHandles val="exact"/>
        </dgm:presLayoutVars>
      </dgm:prSet>
      <dgm:spPr/>
    </dgm:pt>
  </dgm:ptLst>
  <dgm:cxnLst>
    <dgm:cxn modelId="{B35D12CF-D8E6-4D9F-BEAE-DDB45C73C257}" type="presOf" srcId="{FE879B65-5C93-4376-9D79-E053A927F5D2}" destId="{DD48C7AE-35AD-4A48-9E1C-3DB66FC1A35B}" srcOrd="0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BAF3A-1851-4B13-BB4A-B8848A5FA7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0CD777D3-1782-4E3A-A21D-43FC9A2C0F19}">
      <dgm:prSet phldrT="[Texto]"/>
      <dgm:spPr/>
      <dgm:t>
        <a:bodyPr/>
        <a:lstStyle/>
        <a:p>
          <a:r>
            <a:rPr lang="es-ES" b="1" smtClean="0"/>
            <a:t>Cooperación vs competición</a:t>
          </a:r>
          <a:endParaRPr lang="es-ES_tradnl" b="1" dirty="0"/>
        </a:p>
      </dgm:t>
    </dgm:pt>
    <dgm:pt modelId="{C65253A2-32D8-40CB-A49D-787D91C44BF2}" type="parTrans" cxnId="{E9409693-C0C2-4378-9868-35F9B9BB4434}">
      <dgm:prSet/>
      <dgm:spPr/>
      <dgm:t>
        <a:bodyPr/>
        <a:lstStyle/>
        <a:p>
          <a:endParaRPr lang="es-ES_tradnl" b="1"/>
        </a:p>
      </dgm:t>
    </dgm:pt>
    <dgm:pt modelId="{6DDF8D57-18EA-4808-8B99-3DF0117F80C6}" type="sibTrans" cxnId="{E9409693-C0C2-4378-9868-35F9B9BB4434}">
      <dgm:prSet/>
      <dgm:spPr/>
      <dgm:t>
        <a:bodyPr/>
        <a:lstStyle/>
        <a:p>
          <a:endParaRPr lang="es-ES_tradnl" b="1"/>
        </a:p>
      </dgm:t>
    </dgm:pt>
    <dgm:pt modelId="{35C2E1F6-D097-4203-95B5-E9624EAAD121}">
      <dgm:prSet/>
      <dgm:spPr/>
      <dgm:t>
        <a:bodyPr/>
        <a:lstStyle/>
        <a:p>
          <a:r>
            <a:rPr lang="es-ES" b="1" dirty="0" smtClean="0">
              <a:latin typeface="+mn-lt"/>
            </a:rPr>
            <a:t>Sentido de pertenencia: piensa y habla en plural</a:t>
          </a:r>
        </a:p>
      </dgm:t>
    </dgm:pt>
    <dgm:pt modelId="{779FCEE2-C1E4-4AE6-9FE9-8789C04F53A5}" type="parTrans" cxnId="{F990430B-92B1-471C-A699-62D0B5071329}">
      <dgm:prSet/>
      <dgm:spPr/>
      <dgm:t>
        <a:bodyPr/>
        <a:lstStyle/>
        <a:p>
          <a:endParaRPr lang="es-ES_tradnl" b="1"/>
        </a:p>
      </dgm:t>
    </dgm:pt>
    <dgm:pt modelId="{9F1FC184-92EB-4B91-84AC-23216A928E3D}" type="sibTrans" cxnId="{F990430B-92B1-471C-A699-62D0B5071329}">
      <dgm:prSet/>
      <dgm:spPr/>
      <dgm:t>
        <a:bodyPr/>
        <a:lstStyle/>
        <a:p>
          <a:endParaRPr lang="es-ES_tradnl" b="1"/>
        </a:p>
      </dgm:t>
    </dgm:pt>
    <dgm:pt modelId="{7E25D926-4629-4CE4-96AC-CBA69946ACBC}">
      <dgm:prSet/>
      <dgm:spPr/>
      <dgm:t>
        <a:bodyPr/>
        <a:lstStyle/>
        <a:p>
          <a:r>
            <a:rPr lang="es-ES" b="1" smtClean="0">
              <a:latin typeface="+mn-lt"/>
            </a:rPr>
            <a:t>Aporta tus ideas, participa y estimula la participación</a:t>
          </a:r>
          <a:endParaRPr lang="es-ES" b="1" dirty="0" smtClean="0">
            <a:latin typeface="+mn-lt"/>
          </a:endParaRPr>
        </a:p>
      </dgm:t>
    </dgm:pt>
    <dgm:pt modelId="{4067EEBE-1330-4334-8E78-8F0656DC4736}" type="parTrans" cxnId="{D38F2CA5-DDEB-4EF9-B9C1-F874D69C7A04}">
      <dgm:prSet/>
      <dgm:spPr/>
      <dgm:t>
        <a:bodyPr/>
        <a:lstStyle/>
        <a:p>
          <a:endParaRPr lang="es-ES_tradnl" b="1"/>
        </a:p>
      </dgm:t>
    </dgm:pt>
    <dgm:pt modelId="{C970EA29-8A6C-41AC-B87C-A6794DCE884C}" type="sibTrans" cxnId="{D38F2CA5-DDEB-4EF9-B9C1-F874D69C7A04}">
      <dgm:prSet/>
      <dgm:spPr/>
      <dgm:t>
        <a:bodyPr/>
        <a:lstStyle/>
        <a:p>
          <a:endParaRPr lang="es-ES_tradnl" b="1"/>
        </a:p>
      </dgm:t>
    </dgm:pt>
    <dgm:pt modelId="{61F5F033-6580-49AF-9FAC-CB2C0D02628D}">
      <dgm:prSet/>
      <dgm:spPr/>
      <dgm:t>
        <a:bodyPr/>
        <a:lstStyle/>
        <a:p>
          <a:r>
            <a:rPr lang="es-ES" b="1" dirty="0" smtClean="0">
              <a:latin typeface="+mn-lt"/>
            </a:rPr>
            <a:t>Comparte momentos distendidos. Sentido del humor</a:t>
          </a:r>
        </a:p>
      </dgm:t>
    </dgm:pt>
    <dgm:pt modelId="{662342B7-CD0E-4158-B55F-CBFB2EDB7BBE}" type="parTrans" cxnId="{C4078C31-BA19-4538-AB06-89E8851C13CA}">
      <dgm:prSet/>
      <dgm:spPr/>
      <dgm:t>
        <a:bodyPr/>
        <a:lstStyle/>
        <a:p>
          <a:endParaRPr lang="es-ES_tradnl" b="1"/>
        </a:p>
      </dgm:t>
    </dgm:pt>
    <dgm:pt modelId="{3BCA7855-C70F-4443-AB81-70C3393CABE4}" type="sibTrans" cxnId="{C4078C31-BA19-4538-AB06-89E8851C13CA}">
      <dgm:prSet/>
      <dgm:spPr/>
      <dgm:t>
        <a:bodyPr/>
        <a:lstStyle/>
        <a:p>
          <a:endParaRPr lang="es-ES_tradnl" b="1"/>
        </a:p>
      </dgm:t>
    </dgm:pt>
    <dgm:pt modelId="{DFD13898-A78A-4151-A6AD-DFD919C3C5D2}" type="pres">
      <dgm:prSet presAssocID="{EDCBAF3A-1851-4B13-BB4A-B8848A5FA7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19E1351-B901-410D-BE00-DB54108F7B0B}" type="pres">
      <dgm:prSet presAssocID="{0CD777D3-1782-4E3A-A21D-43FC9A2C0F1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5455A8D-DE3F-44A8-87BD-ED4364009AD0}" type="pres">
      <dgm:prSet presAssocID="{6DDF8D57-18EA-4808-8B99-3DF0117F80C6}" presName="sibTrans" presStyleCnt="0"/>
      <dgm:spPr/>
    </dgm:pt>
    <dgm:pt modelId="{B8F02A49-C89A-4F5B-B009-53CB2DEAE01C}" type="pres">
      <dgm:prSet presAssocID="{35C2E1F6-D097-4203-95B5-E9624EAAD1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24B866B-F62B-4513-9CCB-2741B65E992D}" type="pres">
      <dgm:prSet presAssocID="{9F1FC184-92EB-4B91-84AC-23216A928E3D}" presName="sibTrans" presStyleCnt="0"/>
      <dgm:spPr/>
    </dgm:pt>
    <dgm:pt modelId="{6DCC4A33-AC1E-4E08-9094-6EACE3872A9B}" type="pres">
      <dgm:prSet presAssocID="{7E25D926-4629-4CE4-96AC-CBA69946ACB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B561987-63A2-4ECF-B5B4-CE420C2D9AA0}" type="pres">
      <dgm:prSet presAssocID="{C970EA29-8A6C-41AC-B87C-A6794DCE884C}" presName="sibTrans" presStyleCnt="0"/>
      <dgm:spPr/>
    </dgm:pt>
    <dgm:pt modelId="{046512FA-86D4-4A2B-8092-DCFCB3C11EE4}" type="pres">
      <dgm:prSet presAssocID="{61F5F033-6580-49AF-9FAC-CB2C0D0262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C486592F-6121-4AD0-87D6-BFD69D40E65C}" type="presOf" srcId="{0CD777D3-1782-4E3A-A21D-43FC9A2C0F19}" destId="{F19E1351-B901-410D-BE00-DB54108F7B0B}" srcOrd="0" destOrd="0" presId="urn:microsoft.com/office/officeart/2005/8/layout/default"/>
    <dgm:cxn modelId="{C4078C31-BA19-4538-AB06-89E8851C13CA}" srcId="{EDCBAF3A-1851-4B13-BB4A-B8848A5FA751}" destId="{61F5F033-6580-49AF-9FAC-CB2C0D02628D}" srcOrd="3" destOrd="0" parTransId="{662342B7-CD0E-4158-B55F-CBFB2EDB7BBE}" sibTransId="{3BCA7855-C70F-4443-AB81-70C3393CABE4}"/>
    <dgm:cxn modelId="{397F4656-E371-49E4-855E-8BB93D5E3C2B}" type="presOf" srcId="{61F5F033-6580-49AF-9FAC-CB2C0D02628D}" destId="{046512FA-86D4-4A2B-8092-DCFCB3C11EE4}" srcOrd="0" destOrd="0" presId="urn:microsoft.com/office/officeart/2005/8/layout/default"/>
    <dgm:cxn modelId="{E9409693-C0C2-4378-9868-35F9B9BB4434}" srcId="{EDCBAF3A-1851-4B13-BB4A-B8848A5FA751}" destId="{0CD777D3-1782-4E3A-A21D-43FC9A2C0F19}" srcOrd="0" destOrd="0" parTransId="{C65253A2-32D8-40CB-A49D-787D91C44BF2}" sibTransId="{6DDF8D57-18EA-4808-8B99-3DF0117F80C6}"/>
    <dgm:cxn modelId="{D38F2CA5-DDEB-4EF9-B9C1-F874D69C7A04}" srcId="{EDCBAF3A-1851-4B13-BB4A-B8848A5FA751}" destId="{7E25D926-4629-4CE4-96AC-CBA69946ACBC}" srcOrd="2" destOrd="0" parTransId="{4067EEBE-1330-4334-8E78-8F0656DC4736}" sibTransId="{C970EA29-8A6C-41AC-B87C-A6794DCE884C}"/>
    <dgm:cxn modelId="{8541D37F-FB48-4039-9E64-ED88790B0DC4}" type="presOf" srcId="{7E25D926-4629-4CE4-96AC-CBA69946ACBC}" destId="{6DCC4A33-AC1E-4E08-9094-6EACE3872A9B}" srcOrd="0" destOrd="0" presId="urn:microsoft.com/office/officeart/2005/8/layout/default"/>
    <dgm:cxn modelId="{668117AB-CDE4-4F51-B9C0-FFE0DD64BDF2}" type="presOf" srcId="{35C2E1F6-D097-4203-95B5-E9624EAAD121}" destId="{B8F02A49-C89A-4F5B-B009-53CB2DEAE01C}" srcOrd="0" destOrd="0" presId="urn:microsoft.com/office/officeart/2005/8/layout/default"/>
    <dgm:cxn modelId="{EDCA5565-2CF9-4C8D-B444-4474290237A2}" type="presOf" srcId="{EDCBAF3A-1851-4B13-BB4A-B8848A5FA751}" destId="{DFD13898-A78A-4151-A6AD-DFD919C3C5D2}" srcOrd="0" destOrd="0" presId="urn:microsoft.com/office/officeart/2005/8/layout/default"/>
    <dgm:cxn modelId="{F990430B-92B1-471C-A699-62D0B5071329}" srcId="{EDCBAF3A-1851-4B13-BB4A-B8848A5FA751}" destId="{35C2E1F6-D097-4203-95B5-E9624EAAD121}" srcOrd="1" destOrd="0" parTransId="{779FCEE2-C1E4-4AE6-9FE9-8789C04F53A5}" sibTransId="{9F1FC184-92EB-4B91-84AC-23216A928E3D}"/>
    <dgm:cxn modelId="{881C1082-60E3-4E44-9D79-02284CD17CA3}" type="presParOf" srcId="{DFD13898-A78A-4151-A6AD-DFD919C3C5D2}" destId="{F19E1351-B901-410D-BE00-DB54108F7B0B}" srcOrd="0" destOrd="0" presId="urn:microsoft.com/office/officeart/2005/8/layout/default"/>
    <dgm:cxn modelId="{318CB4E2-CC43-4FD5-819B-13148C996701}" type="presParOf" srcId="{DFD13898-A78A-4151-A6AD-DFD919C3C5D2}" destId="{85455A8D-DE3F-44A8-87BD-ED4364009AD0}" srcOrd="1" destOrd="0" presId="urn:microsoft.com/office/officeart/2005/8/layout/default"/>
    <dgm:cxn modelId="{7D7C8012-0C3F-403A-B77A-A7C4DE4A441D}" type="presParOf" srcId="{DFD13898-A78A-4151-A6AD-DFD919C3C5D2}" destId="{B8F02A49-C89A-4F5B-B009-53CB2DEAE01C}" srcOrd="2" destOrd="0" presId="urn:microsoft.com/office/officeart/2005/8/layout/default"/>
    <dgm:cxn modelId="{7A359B64-C9CC-46F8-98E1-98280D754CF8}" type="presParOf" srcId="{DFD13898-A78A-4151-A6AD-DFD919C3C5D2}" destId="{C24B866B-F62B-4513-9CCB-2741B65E992D}" srcOrd="3" destOrd="0" presId="urn:microsoft.com/office/officeart/2005/8/layout/default"/>
    <dgm:cxn modelId="{73C2175A-8933-4834-A7BB-E8D71B34274B}" type="presParOf" srcId="{DFD13898-A78A-4151-A6AD-DFD919C3C5D2}" destId="{6DCC4A33-AC1E-4E08-9094-6EACE3872A9B}" srcOrd="4" destOrd="0" presId="urn:microsoft.com/office/officeart/2005/8/layout/default"/>
    <dgm:cxn modelId="{11985918-B93A-4862-B2B9-9B1A59D790D9}" type="presParOf" srcId="{DFD13898-A78A-4151-A6AD-DFD919C3C5D2}" destId="{9B561987-63A2-4ECF-B5B4-CE420C2D9AA0}" srcOrd="5" destOrd="0" presId="urn:microsoft.com/office/officeart/2005/8/layout/default"/>
    <dgm:cxn modelId="{348B7646-8767-47C5-93C1-B9A0ECFA9504}" type="presParOf" srcId="{DFD13898-A78A-4151-A6AD-DFD919C3C5D2}" destId="{046512FA-86D4-4A2B-8092-DCFCB3C11EE4}" srcOrd="6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E77C8F-ED0B-4151-8640-AF0F47149BA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E5B90842-88EB-4067-A92E-E7F34A2214C4}">
      <dgm:prSet phldrT="[Texto]" custT="1"/>
      <dgm:spPr/>
      <dgm:t>
        <a:bodyPr/>
        <a:lstStyle/>
        <a:p>
          <a:r>
            <a:rPr lang="es-ES" sz="3200" dirty="0" smtClean="0">
              <a:solidFill>
                <a:srgbClr val="0C558B"/>
              </a:solidFill>
            </a:rPr>
            <a:t>Misión, visión y valores</a:t>
          </a:r>
          <a:endParaRPr lang="es-ES_tradnl" sz="3200" dirty="0">
            <a:solidFill>
              <a:srgbClr val="0C558B"/>
            </a:solidFill>
          </a:endParaRPr>
        </a:p>
      </dgm:t>
    </dgm:pt>
    <dgm:pt modelId="{DA58B200-FF11-4CE8-913F-07B9F5878E43}" type="parTrans" cxnId="{3643A4B0-E8A7-44C8-BB6F-3BECE1B87C7B}">
      <dgm:prSet/>
      <dgm:spPr/>
      <dgm:t>
        <a:bodyPr/>
        <a:lstStyle/>
        <a:p>
          <a:endParaRPr lang="es-ES_tradnl"/>
        </a:p>
      </dgm:t>
    </dgm:pt>
    <dgm:pt modelId="{13BBE2BD-4F8B-4AFF-B9E2-73D5889BCAF5}" type="sibTrans" cxnId="{3643A4B0-E8A7-44C8-BB6F-3BECE1B87C7B}">
      <dgm:prSet/>
      <dgm:spPr/>
      <dgm:t>
        <a:bodyPr/>
        <a:lstStyle/>
        <a:p>
          <a:endParaRPr lang="es-ES_tradnl"/>
        </a:p>
      </dgm:t>
    </dgm:pt>
    <dgm:pt modelId="{77DA1C93-67C7-479F-A801-65B1A8903F1C}">
      <dgm:prSet phldrT="[Texto]" custT="1"/>
      <dgm:spPr/>
      <dgm:t>
        <a:bodyPr/>
        <a:lstStyle/>
        <a:p>
          <a:r>
            <a:rPr lang="es-ES" sz="3200" dirty="0" smtClean="0">
              <a:solidFill>
                <a:srgbClr val="0C558B"/>
              </a:solidFill>
            </a:rPr>
            <a:t>Objetivos comunes: generales y específicos</a:t>
          </a:r>
          <a:endParaRPr lang="es-ES_tradnl" sz="3200" dirty="0">
            <a:solidFill>
              <a:srgbClr val="0C558B"/>
            </a:solidFill>
          </a:endParaRPr>
        </a:p>
      </dgm:t>
    </dgm:pt>
    <dgm:pt modelId="{D46F6623-F0AA-418A-A1D0-D5F738A1443C}" type="parTrans" cxnId="{4A9638CB-537C-4945-AC93-5D03061B89E9}">
      <dgm:prSet/>
      <dgm:spPr/>
      <dgm:t>
        <a:bodyPr/>
        <a:lstStyle/>
        <a:p>
          <a:endParaRPr lang="es-ES_tradnl"/>
        </a:p>
      </dgm:t>
    </dgm:pt>
    <dgm:pt modelId="{FD971551-7DFB-45F1-AAB4-BA8A14ABC49D}" type="sibTrans" cxnId="{4A9638CB-537C-4945-AC93-5D03061B89E9}">
      <dgm:prSet/>
      <dgm:spPr/>
      <dgm:t>
        <a:bodyPr/>
        <a:lstStyle/>
        <a:p>
          <a:endParaRPr lang="es-ES_tradnl"/>
        </a:p>
      </dgm:t>
    </dgm:pt>
    <dgm:pt modelId="{F0C15236-ADB5-430D-9090-93EEACA0DE88}">
      <dgm:prSet phldrT="[Texto]" custT="1"/>
      <dgm:spPr/>
      <dgm:t>
        <a:bodyPr/>
        <a:lstStyle/>
        <a:p>
          <a:r>
            <a:rPr lang="es-ES" sz="3200" dirty="0" smtClean="0">
              <a:solidFill>
                <a:srgbClr val="0C558B"/>
              </a:solidFill>
            </a:rPr>
            <a:t>Roles y funciones</a:t>
          </a:r>
          <a:endParaRPr lang="es-ES_tradnl" sz="3200" dirty="0">
            <a:solidFill>
              <a:srgbClr val="0C558B"/>
            </a:solidFill>
          </a:endParaRPr>
        </a:p>
      </dgm:t>
    </dgm:pt>
    <dgm:pt modelId="{31B94E16-B2AB-4E9F-92BD-0F522680D00A}" type="parTrans" cxnId="{F9749EAD-8AD9-4629-BE2A-3179B1259A07}">
      <dgm:prSet/>
      <dgm:spPr/>
    </dgm:pt>
    <dgm:pt modelId="{D3534309-E1BA-47D7-9728-7B02510A39E4}" type="sibTrans" cxnId="{F9749EAD-8AD9-4629-BE2A-3179B1259A07}">
      <dgm:prSet/>
      <dgm:spPr/>
    </dgm:pt>
    <dgm:pt modelId="{DE11F635-9BC5-4D54-AA5E-A86F82F0A02B}" type="pres">
      <dgm:prSet presAssocID="{BBE77C8F-ED0B-4151-8640-AF0F47149B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37866E1-0B8D-4FDD-B5AA-6419B2EE1D49}" type="pres">
      <dgm:prSet presAssocID="{E5B90842-88EB-4067-A92E-E7F34A2214C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D0CF456-371D-4ECE-B923-3880E9C400C5}" type="pres">
      <dgm:prSet presAssocID="{13BBE2BD-4F8B-4AFF-B9E2-73D5889BCAF5}" presName="space" presStyleCnt="0"/>
      <dgm:spPr/>
    </dgm:pt>
    <dgm:pt modelId="{69B7ED9E-E171-4283-B55C-5635FAD4A2CC}" type="pres">
      <dgm:prSet presAssocID="{77DA1C93-67C7-479F-A801-65B1A8903F1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78B4ADB-A067-45C9-B8DB-E3C6D1EFDF85}" type="pres">
      <dgm:prSet presAssocID="{FD971551-7DFB-45F1-AAB4-BA8A14ABC49D}" presName="space" presStyleCnt="0"/>
      <dgm:spPr/>
    </dgm:pt>
    <dgm:pt modelId="{6D4B253D-AF93-48AB-B46E-8FB3524C6664}" type="pres">
      <dgm:prSet presAssocID="{F0C15236-ADB5-430D-9090-93EEACA0DE8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953C5A0-0239-462B-97B6-0F391B44B576}" type="presOf" srcId="{E5B90842-88EB-4067-A92E-E7F34A2214C4}" destId="{837866E1-0B8D-4FDD-B5AA-6419B2EE1D49}" srcOrd="0" destOrd="0" presId="urn:microsoft.com/office/officeart/2005/8/layout/venn3"/>
    <dgm:cxn modelId="{3643A4B0-E8A7-44C8-BB6F-3BECE1B87C7B}" srcId="{BBE77C8F-ED0B-4151-8640-AF0F47149BA9}" destId="{E5B90842-88EB-4067-A92E-E7F34A2214C4}" srcOrd="0" destOrd="0" parTransId="{DA58B200-FF11-4CE8-913F-07B9F5878E43}" sibTransId="{13BBE2BD-4F8B-4AFF-B9E2-73D5889BCAF5}"/>
    <dgm:cxn modelId="{4A9638CB-537C-4945-AC93-5D03061B89E9}" srcId="{BBE77C8F-ED0B-4151-8640-AF0F47149BA9}" destId="{77DA1C93-67C7-479F-A801-65B1A8903F1C}" srcOrd="1" destOrd="0" parTransId="{D46F6623-F0AA-418A-A1D0-D5F738A1443C}" sibTransId="{FD971551-7DFB-45F1-AAB4-BA8A14ABC49D}"/>
    <dgm:cxn modelId="{47380C5A-CB49-49A4-9CE4-FA8D24773D83}" type="presOf" srcId="{77DA1C93-67C7-479F-A801-65B1A8903F1C}" destId="{69B7ED9E-E171-4283-B55C-5635FAD4A2CC}" srcOrd="0" destOrd="0" presId="urn:microsoft.com/office/officeart/2005/8/layout/venn3"/>
    <dgm:cxn modelId="{44CB6E8E-2F11-4179-BC02-046965C81DE0}" type="presOf" srcId="{BBE77C8F-ED0B-4151-8640-AF0F47149BA9}" destId="{DE11F635-9BC5-4D54-AA5E-A86F82F0A02B}" srcOrd="0" destOrd="0" presId="urn:microsoft.com/office/officeart/2005/8/layout/venn3"/>
    <dgm:cxn modelId="{F9749EAD-8AD9-4629-BE2A-3179B1259A07}" srcId="{BBE77C8F-ED0B-4151-8640-AF0F47149BA9}" destId="{F0C15236-ADB5-430D-9090-93EEACA0DE88}" srcOrd="2" destOrd="0" parTransId="{31B94E16-B2AB-4E9F-92BD-0F522680D00A}" sibTransId="{D3534309-E1BA-47D7-9728-7B02510A39E4}"/>
    <dgm:cxn modelId="{E1953D23-8B5A-448B-A8A3-784A846808A5}" type="presOf" srcId="{F0C15236-ADB5-430D-9090-93EEACA0DE88}" destId="{6D4B253D-AF93-48AB-B46E-8FB3524C6664}" srcOrd="0" destOrd="0" presId="urn:microsoft.com/office/officeart/2005/8/layout/venn3"/>
    <dgm:cxn modelId="{94D7FBCF-86E1-41BF-BBDA-B5E749812BFC}" type="presParOf" srcId="{DE11F635-9BC5-4D54-AA5E-A86F82F0A02B}" destId="{837866E1-0B8D-4FDD-B5AA-6419B2EE1D49}" srcOrd="0" destOrd="0" presId="urn:microsoft.com/office/officeart/2005/8/layout/venn3"/>
    <dgm:cxn modelId="{D6EBEFB2-5F35-4CF9-9E2A-13FAC663EFE3}" type="presParOf" srcId="{DE11F635-9BC5-4D54-AA5E-A86F82F0A02B}" destId="{FD0CF456-371D-4ECE-B923-3880E9C400C5}" srcOrd="1" destOrd="0" presId="urn:microsoft.com/office/officeart/2005/8/layout/venn3"/>
    <dgm:cxn modelId="{56761EE6-4E6D-4B6E-9D62-890662BAE596}" type="presParOf" srcId="{DE11F635-9BC5-4D54-AA5E-A86F82F0A02B}" destId="{69B7ED9E-E171-4283-B55C-5635FAD4A2CC}" srcOrd="2" destOrd="0" presId="urn:microsoft.com/office/officeart/2005/8/layout/venn3"/>
    <dgm:cxn modelId="{0F665F37-3AE4-4E0B-B19F-24EFC031B420}" type="presParOf" srcId="{DE11F635-9BC5-4D54-AA5E-A86F82F0A02B}" destId="{078B4ADB-A067-45C9-B8DB-E3C6D1EFDF85}" srcOrd="3" destOrd="0" presId="urn:microsoft.com/office/officeart/2005/8/layout/venn3"/>
    <dgm:cxn modelId="{813D1C22-63F5-49D8-AEE5-3BBC200C7645}" type="presParOf" srcId="{DE11F635-9BC5-4D54-AA5E-A86F82F0A02B}" destId="{6D4B253D-AF93-48AB-B46E-8FB3524C6664}" srcOrd="4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02A33-7044-494F-875D-05CA2135E0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812F90F-4BB4-4709-8AA2-7FD4472E0D7E}">
      <dgm:prSet/>
      <dgm:spPr/>
      <dgm:t>
        <a:bodyPr/>
        <a:lstStyle/>
        <a:p>
          <a:r>
            <a:rPr lang="es-ES" dirty="0" smtClean="0"/>
            <a:t>DELEGA</a:t>
          </a:r>
          <a:endParaRPr lang="es-ES_tradnl" dirty="0"/>
        </a:p>
      </dgm:t>
    </dgm:pt>
    <dgm:pt modelId="{0885AE72-0667-4520-A096-312E525E78E0}" type="parTrans" cxnId="{DC10B198-BF45-44FD-B1F6-7A2457663191}">
      <dgm:prSet/>
      <dgm:spPr/>
      <dgm:t>
        <a:bodyPr/>
        <a:lstStyle/>
        <a:p>
          <a:endParaRPr lang="es-ES_tradnl"/>
        </a:p>
      </dgm:t>
    </dgm:pt>
    <dgm:pt modelId="{0B781A47-5BDE-40DA-A428-CD6EEFA227E5}" type="sibTrans" cxnId="{DC10B198-BF45-44FD-B1F6-7A2457663191}">
      <dgm:prSet/>
      <dgm:spPr/>
      <dgm:t>
        <a:bodyPr/>
        <a:lstStyle/>
        <a:p>
          <a:endParaRPr lang="es-ES_tradnl"/>
        </a:p>
      </dgm:t>
    </dgm:pt>
    <dgm:pt modelId="{C4DF8408-0E5B-47E0-A93A-2C680744A27B}" type="pres">
      <dgm:prSet presAssocID="{B4E02A33-7044-494F-875D-05CA2135E04C}" presName="CompostProcess" presStyleCnt="0">
        <dgm:presLayoutVars>
          <dgm:dir/>
          <dgm:resizeHandles val="exact"/>
        </dgm:presLayoutVars>
      </dgm:prSet>
      <dgm:spPr/>
    </dgm:pt>
    <dgm:pt modelId="{DEBECA13-ABFB-4C3B-9EAC-C348C4662820}" type="pres">
      <dgm:prSet presAssocID="{B4E02A33-7044-494F-875D-05CA2135E04C}" presName="arrow" presStyleLbl="bgShp" presStyleIdx="0" presStyleCnt="1"/>
      <dgm:spPr/>
    </dgm:pt>
    <dgm:pt modelId="{35C2165C-349C-4837-84CA-FE32809D406A}" type="pres">
      <dgm:prSet presAssocID="{B4E02A33-7044-494F-875D-05CA2135E04C}" presName="linearProcess" presStyleCnt="0"/>
      <dgm:spPr/>
    </dgm:pt>
    <dgm:pt modelId="{BB075C4D-0D0C-4345-9214-28289878119A}" type="pres">
      <dgm:prSet presAssocID="{C812F90F-4BB4-4709-8AA2-7FD4472E0D7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46EBC52-2CAD-4E85-A0B6-153E619558AB}" type="presOf" srcId="{B4E02A33-7044-494F-875D-05CA2135E04C}" destId="{C4DF8408-0E5B-47E0-A93A-2C680744A27B}" srcOrd="0" destOrd="0" presId="urn:microsoft.com/office/officeart/2005/8/layout/hProcess9"/>
    <dgm:cxn modelId="{C2AFE442-43A0-42E0-83FA-C07EF7E63400}" type="presOf" srcId="{C812F90F-4BB4-4709-8AA2-7FD4472E0D7E}" destId="{BB075C4D-0D0C-4345-9214-28289878119A}" srcOrd="0" destOrd="0" presId="urn:microsoft.com/office/officeart/2005/8/layout/hProcess9"/>
    <dgm:cxn modelId="{DC10B198-BF45-44FD-B1F6-7A2457663191}" srcId="{B4E02A33-7044-494F-875D-05CA2135E04C}" destId="{C812F90F-4BB4-4709-8AA2-7FD4472E0D7E}" srcOrd="0" destOrd="0" parTransId="{0885AE72-0667-4520-A096-312E525E78E0}" sibTransId="{0B781A47-5BDE-40DA-A428-CD6EEFA227E5}"/>
    <dgm:cxn modelId="{52394690-C6A1-43F0-B118-081FBC4C19C8}" type="presParOf" srcId="{C4DF8408-0E5B-47E0-A93A-2C680744A27B}" destId="{DEBECA13-ABFB-4C3B-9EAC-C348C4662820}" srcOrd="0" destOrd="0" presId="urn:microsoft.com/office/officeart/2005/8/layout/hProcess9"/>
    <dgm:cxn modelId="{D7AE7D53-3140-4A20-BE1E-3796AB85867F}" type="presParOf" srcId="{C4DF8408-0E5B-47E0-A93A-2C680744A27B}" destId="{35C2165C-349C-4837-84CA-FE32809D406A}" srcOrd="1" destOrd="0" presId="urn:microsoft.com/office/officeart/2005/8/layout/hProcess9"/>
    <dgm:cxn modelId="{F838D2B1-B2FF-4C0A-BB9C-B6CCE48E7514}" type="presParOf" srcId="{35C2165C-349C-4837-84CA-FE32809D406A}" destId="{BB075C4D-0D0C-4345-9214-28289878119A}" srcOrd="0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39C5FC-97B8-4A66-AAE8-A90C8937FD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9823219-5B56-4E8B-9A4D-255AB72E4F80}">
      <dgm:prSet/>
      <dgm:spPr/>
      <dgm:t>
        <a:bodyPr/>
        <a:lstStyle/>
        <a:p>
          <a:r>
            <a:rPr lang="es-ES" dirty="0" smtClean="0">
              <a:solidFill>
                <a:schemeClr val="bg1"/>
              </a:solidFill>
              <a:latin typeface="+mn-lt"/>
            </a:rPr>
            <a:t>Promueve iniciativas de mejora y de cambio: concursos con propuestas de mejora, reuniones…</a:t>
          </a:r>
        </a:p>
      </dgm:t>
    </dgm:pt>
    <dgm:pt modelId="{F60BC103-E287-4DB5-B003-A5389B59B659}" type="parTrans" cxnId="{828D9F21-7016-47F9-9089-C2BF7F93EE00}">
      <dgm:prSet/>
      <dgm:spPr/>
      <dgm:t>
        <a:bodyPr/>
        <a:lstStyle/>
        <a:p>
          <a:endParaRPr lang="es-ES_tradnl"/>
        </a:p>
      </dgm:t>
    </dgm:pt>
    <dgm:pt modelId="{8AE1F18B-812B-48C8-AB73-4C58FE71A5A0}" type="sibTrans" cxnId="{828D9F21-7016-47F9-9089-C2BF7F93EE00}">
      <dgm:prSet/>
      <dgm:spPr/>
      <dgm:t>
        <a:bodyPr/>
        <a:lstStyle/>
        <a:p>
          <a:endParaRPr lang="es-ES_tradnl"/>
        </a:p>
      </dgm:t>
    </dgm:pt>
    <dgm:pt modelId="{3762D0CB-2AA8-4279-9B26-E8A1175C158C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Céntrate en las soluciones no en los problemas: ¿qué podemos hacer?</a:t>
          </a:r>
          <a:endParaRPr lang="es-ES_tradnl" dirty="0">
            <a:solidFill>
              <a:schemeClr val="bg1"/>
            </a:solidFill>
          </a:endParaRPr>
        </a:p>
      </dgm:t>
    </dgm:pt>
    <dgm:pt modelId="{04E7C714-AEA7-45F3-B0A2-DB3435A275A7}" type="parTrans" cxnId="{8C6211ED-6D68-4581-B9D6-E5DB2A532928}">
      <dgm:prSet/>
      <dgm:spPr/>
      <dgm:t>
        <a:bodyPr/>
        <a:lstStyle/>
        <a:p>
          <a:endParaRPr lang="es-ES_tradnl"/>
        </a:p>
      </dgm:t>
    </dgm:pt>
    <dgm:pt modelId="{2AD62643-2093-4753-97CA-1F8174105F7A}" type="sibTrans" cxnId="{8C6211ED-6D68-4581-B9D6-E5DB2A532928}">
      <dgm:prSet/>
      <dgm:spPr/>
      <dgm:t>
        <a:bodyPr/>
        <a:lstStyle/>
        <a:p>
          <a:endParaRPr lang="es-ES_tradnl"/>
        </a:p>
      </dgm:t>
    </dgm:pt>
    <dgm:pt modelId="{CE811ABB-924F-40EE-9059-FB56BC8DD5ED}" type="pres">
      <dgm:prSet presAssocID="{F139C5FC-97B8-4A66-AAE8-A90C8937F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56494BF-5DB5-4B54-A420-2E58BB8AF01F}" type="pres">
      <dgm:prSet presAssocID="{3762D0CB-2AA8-4279-9B26-E8A1175C158C}" presName="comp" presStyleCnt="0"/>
      <dgm:spPr/>
    </dgm:pt>
    <dgm:pt modelId="{49A8F169-A38E-4E9E-89BE-11CAC77E089B}" type="pres">
      <dgm:prSet presAssocID="{3762D0CB-2AA8-4279-9B26-E8A1175C158C}" presName="box" presStyleLbl="node1" presStyleIdx="0" presStyleCnt="2"/>
      <dgm:spPr/>
      <dgm:t>
        <a:bodyPr/>
        <a:lstStyle/>
        <a:p>
          <a:endParaRPr lang="es-ES_tradnl"/>
        </a:p>
      </dgm:t>
    </dgm:pt>
    <dgm:pt modelId="{2A6924C3-A09E-46A5-82C7-B7698334A150}" type="pres">
      <dgm:prSet presAssocID="{3762D0CB-2AA8-4279-9B26-E8A1175C158C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15F8223D-E696-453F-B08E-7A4E7D19F832}" type="pres">
      <dgm:prSet presAssocID="{3762D0CB-2AA8-4279-9B26-E8A1175C158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7180FF2-13AF-4352-9AA1-D140C23FB212}" type="pres">
      <dgm:prSet presAssocID="{2AD62643-2093-4753-97CA-1F8174105F7A}" presName="spacer" presStyleCnt="0"/>
      <dgm:spPr/>
    </dgm:pt>
    <dgm:pt modelId="{90668CAA-A15F-4D8F-9E5F-FDE1FF8FFEEC}" type="pres">
      <dgm:prSet presAssocID="{99823219-5B56-4E8B-9A4D-255AB72E4F80}" presName="comp" presStyleCnt="0"/>
      <dgm:spPr/>
    </dgm:pt>
    <dgm:pt modelId="{0892A470-E41F-4387-AB36-21329A493068}" type="pres">
      <dgm:prSet presAssocID="{99823219-5B56-4E8B-9A4D-255AB72E4F80}" presName="box" presStyleLbl="node1" presStyleIdx="1" presStyleCnt="2"/>
      <dgm:spPr/>
      <dgm:t>
        <a:bodyPr/>
        <a:lstStyle/>
        <a:p>
          <a:endParaRPr lang="es-ES_tradnl"/>
        </a:p>
      </dgm:t>
    </dgm:pt>
    <dgm:pt modelId="{F8918EE7-3038-40BA-B0B2-DB93B851CDA8}" type="pres">
      <dgm:prSet presAssocID="{99823219-5B56-4E8B-9A4D-255AB72E4F80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1DFAA8-52F7-4527-9A15-F0DB85C6DC79}" type="pres">
      <dgm:prSet presAssocID="{99823219-5B56-4E8B-9A4D-255AB72E4F8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65A0A64-A742-497D-92FE-8AA5FF1D7393}" type="presOf" srcId="{F139C5FC-97B8-4A66-AAE8-A90C8937FD97}" destId="{CE811ABB-924F-40EE-9059-FB56BC8DD5ED}" srcOrd="0" destOrd="0" presId="urn:microsoft.com/office/officeart/2005/8/layout/vList4"/>
    <dgm:cxn modelId="{1D6CDE89-4BA5-4BBB-8FED-8B98CE4741A8}" type="presOf" srcId="{99823219-5B56-4E8B-9A4D-255AB72E4F80}" destId="{B51DFAA8-52F7-4527-9A15-F0DB85C6DC79}" srcOrd="1" destOrd="0" presId="urn:microsoft.com/office/officeart/2005/8/layout/vList4"/>
    <dgm:cxn modelId="{8C6211ED-6D68-4581-B9D6-E5DB2A532928}" srcId="{F139C5FC-97B8-4A66-AAE8-A90C8937FD97}" destId="{3762D0CB-2AA8-4279-9B26-E8A1175C158C}" srcOrd="0" destOrd="0" parTransId="{04E7C714-AEA7-45F3-B0A2-DB3435A275A7}" sibTransId="{2AD62643-2093-4753-97CA-1F8174105F7A}"/>
    <dgm:cxn modelId="{0A8F96A3-5ACD-4312-B269-ED246D0C3CC0}" type="presOf" srcId="{3762D0CB-2AA8-4279-9B26-E8A1175C158C}" destId="{15F8223D-E696-453F-B08E-7A4E7D19F832}" srcOrd="1" destOrd="0" presId="urn:microsoft.com/office/officeart/2005/8/layout/vList4"/>
    <dgm:cxn modelId="{B773A0FC-759F-4AB8-BCCE-B2D50F0F23DE}" type="presOf" srcId="{99823219-5B56-4E8B-9A4D-255AB72E4F80}" destId="{0892A470-E41F-4387-AB36-21329A493068}" srcOrd="0" destOrd="0" presId="urn:microsoft.com/office/officeart/2005/8/layout/vList4"/>
    <dgm:cxn modelId="{A7A01015-71E6-4747-8F06-86DD4738FEEE}" type="presOf" srcId="{3762D0CB-2AA8-4279-9B26-E8A1175C158C}" destId="{49A8F169-A38E-4E9E-89BE-11CAC77E089B}" srcOrd="0" destOrd="0" presId="urn:microsoft.com/office/officeart/2005/8/layout/vList4"/>
    <dgm:cxn modelId="{828D9F21-7016-47F9-9089-C2BF7F93EE00}" srcId="{F139C5FC-97B8-4A66-AAE8-A90C8937FD97}" destId="{99823219-5B56-4E8B-9A4D-255AB72E4F80}" srcOrd="1" destOrd="0" parTransId="{F60BC103-E287-4DB5-B003-A5389B59B659}" sibTransId="{8AE1F18B-812B-48C8-AB73-4C58FE71A5A0}"/>
    <dgm:cxn modelId="{AE9D10B4-5286-4CB2-A3AA-70BB23131415}" type="presParOf" srcId="{CE811ABB-924F-40EE-9059-FB56BC8DD5ED}" destId="{E56494BF-5DB5-4B54-A420-2E58BB8AF01F}" srcOrd="0" destOrd="0" presId="urn:microsoft.com/office/officeart/2005/8/layout/vList4"/>
    <dgm:cxn modelId="{954F9C39-B316-438C-9CC9-8D4C68F083F9}" type="presParOf" srcId="{E56494BF-5DB5-4B54-A420-2E58BB8AF01F}" destId="{49A8F169-A38E-4E9E-89BE-11CAC77E089B}" srcOrd="0" destOrd="0" presId="urn:microsoft.com/office/officeart/2005/8/layout/vList4"/>
    <dgm:cxn modelId="{5D69B53C-DB36-476E-B3CF-4EACCC19A4E8}" type="presParOf" srcId="{E56494BF-5DB5-4B54-A420-2E58BB8AF01F}" destId="{2A6924C3-A09E-46A5-82C7-B7698334A150}" srcOrd="1" destOrd="0" presId="urn:microsoft.com/office/officeart/2005/8/layout/vList4"/>
    <dgm:cxn modelId="{A2A5BB59-7B5C-4BCB-9D7B-9C5B2C5B0263}" type="presParOf" srcId="{E56494BF-5DB5-4B54-A420-2E58BB8AF01F}" destId="{15F8223D-E696-453F-B08E-7A4E7D19F832}" srcOrd="2" destOrd="0" presId="urn:microsoft.com/office/officeart/2005/8/layout/vList4"/>
    <dgm:cxn modelId="{F1DB002D-D99A-4579-801E-25382FACBC3F}" type="presParOf" srcId="{CE811ABB-924F-40EE-9059-FB56BC8DD5ED}" destId="{47180FF2-13AF-4352-9AA1-D140C23FB212}" srcOrd="1" destOrd="0" presId="urn:microsoft.com/office/officeart/2005/8/layout/vList4"/>
    <dgm:cxn modelId="{0BB6C87B-9909-45DA-8F1B-B0CC84E31D6E}" type="presParOf" srcId="{CE811ABB-924F-40EE-9059-FB56BC8DD5ED}" destId="{90668CAA-A15F-4D8F-9E5F-FDE1FF8FFEEC}" srcOrd="2" destOrd="0" presId="urn:microsoft.com/office/officeart/2005/8/layout/vList4"/>
    <dgm:cxn modelId="{8FB014B9-93A4-4926-BA11-FE2D9A8AAC15}" type="presParOf" srcId="{90668CAA-A15F-4D8F-9E5F-FDE1FF8FFEEC}" destId="{0892A470-E41F-4387-AB36-21329A493068}" srcOrd="0" destOrd="0" presId="urn:microsoft.com/office/officeart/2005/8/layout/vList4"/>
    <dgm:cxn modelId="{D8C15CFC-6A11-465D-B420-890947B6DA2B}" type="presParOf" srcId="{90668CAA-A15F-4D8F-9E5F-FDE1FF8FFEEC}" destId="{F8918EE7-3038-40BA-B0B2-DB93B851CDA8}" srcOrd="1" destOrd="0" presId="urn:microsoft.com/office/officeart/2005/8/layout/vList4"/>
    <dgm:cxn modelId="{B89D945A-9200-4CB9-82DD-0B05596688E3}" type="presParOf" srcId="{90668CAA-A15F-4D8F-9E5F-FDE1FF8FFEEC}" destId="{B51DFAA8-52F7-4527-9A15-F0DB85C6DC79}" srcOrd="2" destOrd="0" presId="urn:microsoft.com/office/officeart/2005/8/layout/vList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365401-2A1C-4D49-B34D-507FD20477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F313040-E7CB-4A96-BAD7-3AF635E62B6C}">
      <dgm:prSet phldrT="[Texto]"/>
      <dgm:spPr/>
      <dgm:t>
        <a:bodyPr/>
        <a:lstStyle/>
        <a:p>
          <a:r>
            <a:rPr lang="es-ES_tradnl" i="1" dirty="0" smtClean="0">
              <a:solidFill>
                <a:schemeClr val="bg1"/>
              </a:solidFill>
              <a:latin typeface="+mn-lt"/>
            </a:rPr>
            <a:t>1. Describir los hechos concretos y no juicios de intenciones</a:t>
          </a:r>
          <a:endParaRPr lang="es-ES_tradnl" dirty="0">
            <a:solidFill>
              <a:schemeClr val="bg1"/>
            </a:solidFill>
          </a:endParaRPr>
        </a:p>
      </dgm:t>
    </dgm:pt>
    <dgm:pt modelId="{26C5D28F-42B7-444A-B979-83B7AAA9FDE6}" type="parTrans" cxnId="{E9A8A221-1823-4A66-9BF3-5F8FA4389161}">
      <dgm:prSet/>
      <dgm:spPr/>
      <dgm:t>
        <a:bodyPr/>
        <a:lstStyle/>
        <a:p>
          <a:endParaRPr lang="es-ES_tradnl"/>
        </a:p>
      </dgm:t>
    </dgm:pt>
    <dgm:pt modelId="{08B3AB99-73CC-4525-9670-26C3A28693D0}" type="sibTrans" cxnId="{E9A8A221-1823-4A66-9BF3-5F8FA4389161}">
      <dgm:prSet/>
      <dgm:spPr/>
      <dgm:t>
        <a:bodyPr/>
        <a:lstStyle/>
        <a:p>
          <a:endParaRPr lang="es-ES_tradnl"/>
        </a:p>
      </dgm:t>
    </dgm:pt>
    <dgm:pt modelId="{D679B3B6-FE5C-4543-BEED-697B657557A3}">
      <dgm:prSet/>
      <dgm:spPr/>
      <dgm:t>
        <a:bodyPr/>
        <a:lstStyle/>
        <a:p>
          <a:r>
            <a:rPr lang="es-ES_tradnl" i="1" dirty="0" smtClean="0">
              <a:solidFill>
                <a:schemeClr val="bg1"/>
              </a:solidFill>
              <a:latin typeface="+mn-lt"/>
            </a:rPr>
            <a:t>2. Manifestar nuestros sentimientos y pensamientos</a:t>
          </a:r>
        </a:p>
      </dgm:t>
    </dgm:pt>
    <dgm:pt modelId="{5D3E6438-38AB-40C6-BD3C-2A861EBD418D}" type="parTrans" cxnId="{F4A73A39-EF0B-49E0-91C0-7A76261E0923}">
      <dgm:prSet/>
      <dgm:spPr/>
      <dgm:t>
        <a:bodyPr/>
        <a:lstStyle/>
        <a:p>
          <a:endParaRPr lang="es-ES_tradnl"/>
        </a:p>
      </dgm:t>
    </dgm:pt>
    <dgm:pt modelId="{C71B936C-66E8-446C-BDA5-4E1413DCD688}" type="sibTrans" cxnId="{F4A73A39-EF0B-49E0-91C0-7A76261E0923}">
      <dgm:prSet/>
      <dgm:spPr/>
      <dgm:t>
        <a:bodyPr/>
        <a:lstStyle/>
        <a:p>
          <a:endParaRPr lang="es-ES_tradnl"/>
        </a:p>
      </dgm:t>
    </dgm:pt>
    <dgm:pt modelId="{020FB1F7-3B7D-4618-882D-566635967373}">
      <dgm:prSet/>
      <dgm:spPr/>
      <dgm:t>
        <a:bodyPr/>
        <a:lstStyle/>
        <a:p>
          <a:r>
            <a:rPr lang="es-ES_tradnl" i="1" dirty="0" smtClean="0">
              <a:solidFill>
                <a:schemeClr val="bg1"/>
              </a:solidFill>
              <a:latin typeface="+mn-lt"/>
            </a:rPr>
            <a:t>3. Pedir de forma concreta y operativa lo que queremos que haga</a:t>
          </a:r>
        </a:p>
      </dgm:t>
    </dgm:pt>
    <dgm:pt modelId="{D2034B0A-6249-4678-8A1E-AE7382166BB3}" type="parTrans" cxnId="{C1614717-216A-481F-A082-48BEF8E16BB4}">
      <dgm:prSet/>
      <dgm:spPr/>
      <dgm:t>
        <a:bodyPr/>
        <a:lstStyle/>
        <a:p>
          <a:endParaRPr lang="es-ES_tradnl"/>
        </a:p>
      </dgm:t>
    </dgm:pt>
    <dgm:pt modelId="{D20BC711-F22E-429D-92FE-9464218B8D47}" type="sibTrans" cxnId="{C1614717-216A-481F-A082-48BEF8E16BB4}">
      <dgm:prSet/>
      <dgm:spPr/>
      <dgm:t>
        <a:bodyPr/>
        <a:lstStyle/>
        <a:p>
          <a:endParaRPr lang="es-ES_tradnl"/>
        </a:p>
      </dgm:t>
    </dgm:pt>
    <dgm:pt modelId="{2BF2665E-5861-42A7-AEAA-8EAE1CB52C89}">
      <dgm:prSet/>
      <dgm:spPr/>
      <dgm:t>
        <a:bodyPr/>
        <a:lstStyle/>
        <a:p>
          <a:r>
            <a:rPr lang="es-ES_tradnl" i="1" dirty="0" smtClean="0">
              <a:solidFill>
                <a:schemeClr val="bg1"/>
              </a:solidFill>
              <a:latin typeface="+mn-lt"/>
            </a:rPr>
            <a:t>4. Especificar las consecuencias si se lleva a cabo la conducta deseada</a:t>
          </a:r>
        </a:p>
      </dgm:t>
    </dgm:pt>
    <dgm:pt modelId="{5125062C-31F9-4DF1-8654-B77A2E18220D}" type="parTrans" cxnId="{F54FC01A-3045-4773-93A5-24338A717E2D}">
      <dgm:prSet/>
      <dgm:spPr/>
      <dgm:t>
        <a:bodyPr/>
        <a:lstStyle/>
        <a:p>
          <a:endParaRPr lang="es-ES_tradnl"/>
        </a:p>
      </dgm:t>
    </dgm:pt>
    <dgm:pt modelId="{1C580B08-058C-47C5-A26A-8293D7FFFAF5}" type="sibTrans" cxnId="{F54FC01A-3045-4773-93A5-24338A717E2D}">
      <dgm:prSet/>
      <dgm:spPr/>
      <dgm:t>
        <a:bodyPr/>
        <a:lstStyle/>
        <a:p>
          <a:endParaRPr lang="es-ES_tradnl"/>
        </a:p>
      </dgm:t>
    </dgm:pt>
    <dgm:pt modelId="{2F6C01FF-7078-453B-B681-8C4176952487}">
      <dgm:prSet/>
      <dgm:spPr/>
      <dgm:t>
        <a:bodyPr/>
        <a:lstStyle/>
        <a:p>
          <a:r>
            <a:rPr lang="es-ES_tradnl" i="1" dirty="0" smtClean="0">
              <a:solidFill>
                <a:schemeClr val="bg1"/>
              </a:solidFill>
              <a:latin typeface="+mn-lt"/>
            </a:rPr>
            <a:t>5. Reforzar a la otra persona</a:t>
          </a:r>
          <a:endParaRPr lang="es-ES_tradnl" dirty="0">
            <a:solidFill>
              <a:schemeClr val="bg1"/>
            </a:solidFill>
          </a:endParaRPr>
        </a:p>
      </dgm:t>
    </dgm:pt>
    <dgm:pt modelId="{6C0761C5-75A0-4FCE-9662-1D988D177C3D}" type="parTrans" cxnId="{17D81A59-879E-4786-ABF2-E86F0A0C74CB}">
      <dgm:prSet/>
      <dgm:spPr/>
      <dgm:t>
        <a:bodyPr/>
        <a:lstStyle/>
        <a:p>
          <a:endParaRPr lang="es-ES_tradnl"/>
        </a:p>
      </dgm:t>
    </dgm:pt>
    <dgm:pt modelId="{E03EA7DA-868B-4865-B3F8-AB3BD4A133DE}" type="sibTrans" cxnId="{17D81A59-879E-4786-ABF2-E86F0A0C74CB}">
      <dgm:prSet/>
      <dgm:spPr/>
      <dgm:t>
        <a:bodyPr/>
        <a:lstStyle/>
        <a:p>
          <a:endParaRPr lang="es-ES_tradnl"/>
        </a:p>
      </dgm:t>
    </dgm:pt>
    <dgm:pt modelId="{BAE9ABA3-B529-4DCF-B5FC-A19FDC1C2EF8}" type="pres">
      <dgm:prSet presAssocID="{67365401-2A1C-4D49-B34D-507FD20477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6DFDEC2-0D9C-4434-B1FB-6D829F42D0B3}" type="pres">
      <dgm:prSet presAssocID="{67365401-2A1C-4D49-B34D-507FD2047757}" presName="dummyMaxCanvas" presStyleCnt="0">
        <dgm:presLayoutVars/>
      </dgm:prSet>
      <dgm:spPr/>
    </dgm:pt>
    <dgm:pt modelId="{3778CE66-B26B-4723-A9AA-ED0B6F18E484}" type="pres">
      <dgm:prSet presAssocID="{67365401-2A1C-4D49-B34D-507FD204775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A364188-C730-4586-A2D3-F8E905F966CC}" type="pres">
      <dgm:prSet presAssocID="{67365401-2A1C-4D49-B34D-507FD204775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5736066-99E7-4D62-831D-7E731DD051DF}" type="pres">
      <dgm:prSet presAssocID="{67365401-2A1C-4D49-B34D-507FD204775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FBF837F-5766-487A-A836-0909D911453C}" type="pres">
      <dgm:prSet presAssocID="{67365401-2A1C-4D49-B34D-507FD204775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0B2AF54-553B-4934-9499-8CCDD6D66B96}" type="pres">
      <dgm:prSet presAssocID="{67365401-2A1C-4D49-B34D-507FD204775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6FC9488-1C1C-4D47-802E-51F6AC052452}" type="pres">
      <dgm:prSet presAssocID="{67365401-2A1C-4D49-B34D-507FD204775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5FBBD-6900-48CB-BE89-A70F45E95B4C}" type="pres">
      <dgm:prSet presAssocID="{67365401-2A1C-4D49-B34D-507FD204775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90174B-FF86-4583-BE03-D40CF907B9E7}" type="pres">
      <dgm:prSet presAssocID="{67365401-2A1C-4D49-B34D-507FD204775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6F1532E-24FA-40AC-A1DC-FC3741E5DB67}" type="pres">
      <dgm:prSet presAssocID="{67365401-2A1C-4D49-B34D-507FD204775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FC8D6F-19DB-493E-A8F1-4E91658292B5}" type="pres">
      <dgm:prSet presAssocID="{67365401-2A1C-4D49-B34D-507FD204775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2CB0CB-F886-45DE-8D77-24A8F28EACF4}" type="pres">
      <dgm:prSet presAssocID="{67365401-2A1C-4D49-B34D-507FD204775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9D84055-AE6E-412C-977F-420BE30EA65A}" type="pres">
      <dgm:prSet presAssocID="{67365401-2A1C-4D49-B34D-507FD204775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3B0F02A-E0E4-4004-86DB-88F30F3259B2}" type="pres">
      <dgm:prSet presAssocID="{67365401-2A1C-4D49-B34D-507FD204775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BEF9864-2523-4D88-8BA1-5A7563399F93}" type="pres">
      <dgm:prSet presAssocID="{67365401-2A1C-4D49-B34D-507FD204775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9A8A221-1823-4A66-9BF3-5F8FA4389161}" srcId="{67365401-2A1C-4D49-B34D-507FD2047757}" destId="{0F313040-E7CB-4A96-BAD7-3AF635E62B6C}" srcOrd="0" destOrd="0" parTransId="{26C5D28F-42B7-444A-B979-83B7AAA9FDE6}" sibTransId="{08B3AB99-73CC-4525-9670-26C3A28693D0}"/>
    <dgm:cxn modelId="{36C3B984-0DB3-447D-A197-77049FC5980B}" type="presOf" srcId="{08B3AB99-73CC-4525-9670-26C3A28693D0}" destId="{46FC9488-1C1C-4D47-802E-51F6AC052452}" srcOrd="0" destOrd="0" presId="urn:microsoft.com/office/officeart/2005/8/layout/vProcess5"/>
    <dgm:cxn modelId="{5B835536-DDEE-45FE-BC85-30BB86B35687}" type="presOf" srcId="{020FB1F7-3B7D-4618-882D-566635967373}" destId="{F9D84055-AE6E-412C-977F-420BE30EA65A}" srcOrd="1" destOrd="0" presId="urn:microsoft.com/office/officeart/2005/8/layout/vProcess5"/>
    <dgm:cxn modelId="{E4522C38-6943-41B5-A3D0-0357144F7E94}" type="presOf" srcId="{1C580B08-058C-47C5-A26A-8293D7FFFAF5}" destId="{86F1532E-24FA-40AC-A1DC-FC3741E5DB67}" srcOrd="0" destOrd="0" presId="urn:microsoft.com/office/officeart/2005/8/layout/vProcess5"/>
    <dgm:cxn modelId="{F4A73A39-EF0B-49E0-91C0-7A76261E0923}" srcId="{67365401-2A1C-4D49-B34D-507FD2047757}" destId="{D679B3B6-FE5C-4543-BEED-697B657557A3}" srcOrd="1" destOrd="0" parTransId="{5D3E6438-38AB-40C6-BD3C-2A861EBD418D}" sibTransId="{C71B936C-66E8-446C-BDA5-4E1413DCD688}"/>
    <dgm:cxn modelId="{D65003EC-8D23-46EF-A3A9-71B03894BB38}" type="presOf" srcId="{2BF2665E-5861-42A7-AEAA-8EAE1CB52C89}" destId="{FFBF837F-5766-487A-A836-0909D911453C}" srcOrd="0" destOrd="0" presId="urn:microsoft.com/office/officeart/2005/8/layout/vProcess5"/>
    <dgm:cxn modelId="{4B5D749C-7578-4706-B1AA-C43B59CF79BB}" type="presOf" srcId="{2F6C01FF-7078-453B-B681-8C4176952487}" destId="{30B2AF54-553B-4934-9499-8CCDD6D66B96}" srcOrd="0" destOrd="0" presId="urn:microsoft.com/office/officeart/2005/8/layout/vProcess5"/>
    <dgm:cxn modelId="{17D81A59-879E-4786-ABF2-E86F0A0C74CB}" srcId="{67365401-2A1C-4D49-B34D-507FD2047757}" destId="{2F6C01FF-7078-453B-B681-8C4176952487}" srcOrd="4" destOrd="0" parTransId="{6C0761C5-75A0-4FCE-9662-1D988D177C3D}" sibTransId="{E03EA7DA-868B-4865-B3F8-AB3BD4A133DE}"/>
    <dgm:cxn modelId="{5BACCCBA-496B-44AC-A585-E8DCC2508DAB}" type="presOf" srcId="{D679B3B6-FE5C-4543-BEED-697B657557A3}" destId="{BA364188-C730-4586-A2D3-F8E905F966CC}" srcOrd="0" destOrd="0" presId="urn:microsoft.com/office/officeart/2005/8/layout/vProcess5"/>
    <dgm:cxn modelId="{BC43EC54-C797-4C6E-99B8-09B63017BB4A}" type="presOf" srcId="{D20BC711-F22E-429D-92FE-9464218B8D47}" destId="{8E90174B-FF86-4583-BE03-D40CF907B9E7}" srcOrd="0" destOrd="0" presId="urn:microsoft.com/office/officeart/2005/8/layout/vProcess5"/>
    <dgm:cxn modelId="{73FAD47D-9579-4BBE-BE09-1219CCE43042}" type="presOf" srcId="{2BF2665E-5861-42A7-AEAA-8EAE1CB52C89}" destId="{F3B0F02A-E0E4-4004-86DB-88F30F3259B2}" srcOrd="1" destOrd="0" presId="urn:microsoft.com/office/officeart/2005/8/layout/vProcess5"/>
    <dgm:cxn modelId="{3BDA88BA-AD35-42B8-97FF-FDDBA09ED0F6}" type="presOf" srcId="{0F313040-E7CB-4A96-BAD7-3AF635E62B6C}" destId="{3778CE66-B26B-4723-A9AA-ED0B6F18E484}" srcOrd="0" destOrd="0" presId="urn:microsoft.com/office/officeart/2005/8/layout/vProcess5"/>
    <dgm:cxn modelId="{50AD6A41-02A8-428E-AAA7-B4204AADE9AC}" type="presOf" srcId="{0F313040-E7CB-4A96-BAD7-3AF635E62B6C}" destId="{6FFC8D6F-19DB-493E-A8F1-4E91658292B5}" srcOrd="1" destOrd="0" presId="urn:microsoft.com/office/officeart/2005/8/layout/vProcess5"/>
    <dgm:cxn modelId="{8278390F-D35F-4932-A0D0-B3AAC25D4883}" type="presOf" srcId="{C71B936C-66E8-446C-BDA5-4E1413DCD688}" destId="{39D5FBBD-6900-48CB-BE89-A70F45E95B4C}" srcOrd="0" destOrd="0" presId="urn:microsoft.com/office/officeart/2005/8/layout/vProcess5"/>
    <dgm:cxn modelId="{F54FC01A-3045-4773-93A5-24338A717E2D}" srcId="{67365401-2A1C-4D49-B34D-507FD2047757}" destId="{2BF2665E-5861-42A7-AEAA-8EAE1CB52C89}" srcOrd="3" destOrd="0" parTransId="{5125062C-31F9-4DF1-8654-B77A2E18220D}" sibTransId="{1C580B08-058C-47C5-A26A-8293D7FFFAF5}"/>
    <dgm:cxn modelId="{FA1B3682-C562-422A-A8EB-77C34F39A9FB}" type="presOf" srcId="{020FB1F7-3B7D-4618-882D-566635967373}" destId="{A5736066-99E7-4D62-831D-7E731DD051DF}" srcOrd="0" destOrd="0" presId="urn:microsoft.com/office/officeart/2005/8/layout/vProcess5"/>
    <dgm:cxn modelId="{9B1F752F-0EC0-4F68-BAE5-1AB25B3E2B6D}" type="presOf" srcId="{D679B3B6-FE5C-4543-BEED-697B657557A3}" destId="{B42CB0CB-F886-45DE-8D77-24A8F28EACF4}" srcOrd="1" destOrd="0" presId="urn:microsoft.com/office/officeart/2005/8/layout/vProcess5"/>
    <dgm:cxn modelId="{C1614717-216A-481F-A082-48BEF8E16BB4}" srcId="{67365401-2A1C-4D49-B34D-507FD2047757}" destId="{020FB1F7-3B7D-4618-882D-566635967373}" srcOrd="2" destOrd="0" parTransId="{D2034B0A-6249-4678-8A1E-AE7382166BB3}" sibTransId="{D20BC711-F22E-429D-92FE-9464218B8D47}"/>
    <dgm:cxn modelId="{D35E1FE9-140D-4827-BB05-87252AD2983C}" type="presOf" srcId="{67365401-2A1C-4D49-B34D-507FD2047757}" destId="{BAE9ABA3-B529-4DCF-B5FC-A19FDC1C2EF8}" srcOrd="0" destOrd="0" presId="urn:microsoft.com/office/officeart/2005/8/layout/vProcess5"/>
    <dgm:cxn modelId="{735DDEA8-AE4B-45F1-AE5B-1FE52F2538B6}" type="presOf" srcId="{2F6C01FF-7078-453B-B681-8C4176952487}" destId="{3BEF9864-2523-4D88-8BA1-5A7563399F93}" srcOrd="1" destOrd="0" presId="urn:microsoft.com/office/officeart/2005/8/layout/vProcess5"/>
    <dgm:cxn modelId="{B56840EE-FE30-4D28-80A0-907AA689C371}" type="presParOf" srcId="{BAE9ABA3-B529-4DCF-B5FC-A19FDC1C2EF8}" destId="{E6DFDEC2-0D9C-4434-B1FB-6D829F42D0B3}" srcOrd="0" destOrd="0" presId="urn:microsoft.com/office/officeart/2005/8/layout/vProcess5"/>
    <dgm:cxn modelId="{9E54140B-8C1C-4B38-A26E-C096649D686B}" type="presParOf" srcId="{BAE9ABA3-B529-4DCF-B5FC-A19FDC1C2EF8}" destId="{3778CE66-B26B-4723-A9AA-ED0B6F18E484}" srcOrd="1" destOrd="0" presId="urn:microsoft.com/office/officeart/2005/8/layout/vProcess5"/>
    <dgm:cxn modelId="{9243FA1F-4C81-47D3-947F-E1313F0A09EE}" type="presParOf" srcId="{BAE9ABA3-B529-4DCF-B5FC-A19FDC1C2EF8}" destId="{BA364188-C730-4586-A2D3-F8E905F966CC}" srcOrd="2" destOrd="0" presId="urn:microsoft.com/office/officeart/2005/8/layout/vProcess5"/>
    <dgm:cxn modelId="{D0456F91-0F6C-4A53-AF7C-158E80CAF2BA}" type="presParOf" srcId="{BAE9ABA3-B529-4DCF-B5FC-A19FDC1C2EF8}" destId="{A5736066-99E7-4D62-831D-7E731DD051DF}" srcOrd="3" destOrd="0" presId="urn:microsoft.com/office/officeart/2005/8/layout/vProcess5"/>
    <dgm:cxn modelId="{9B17AB60-4867-4A02-8D44-6A79D78BB280}" type="presParOf" srcId="{BAE9ABA3-B529-4DCF-B5FC-A19FDC1C2EF8}" destId="{FFBF837F-5766-487A-A836-0909D911453C}" srcOrd="4" destOrd="0" presId="urn:microsoft.com/office/officeart/2005/8/layout/vProcess5"/>
    <dgm:cxn modelId="{372D465D-5C2D-46A5-8C94-395C8F420E52}" type="presParOf" srcId="{BAE9ABA3-B529-4DCF-B5FC-A19FDC1C2EF8}" destId="{30B2AF54-553B-4934-9499-8CCDD6D66B96}" srcOrd="5" destOrd="0" presId="urn:microsoft.com/office/officeart/2005/8/layout/vProcess5"/>
    <dgm:cxn modelId="{2D14745B-11A4-4408-A420-47877D28C4FF}" type="presParOf" srcId="{BAE9ABA3-B529-4DCF-B5FC-A19FDC1C2EF8}" destId="{46FC9488-1C1C-4D47-802E-51F6AC052452}" srcOrd="6" destOrd="0" presId="urn:microsoft.com/office/officeart/2005/8/layout/vProcess5"/>
    <dgm:cxn modelId="{892CE7A7-FA57-4836-A13C-AB3255D0ADF4}" type="presParOf" srcId="{BAE9ABA3-B529-4DCF-B5FC-A19FDC1C2EF8}" destId="{39D5FBBD-6900-48CB-BE89-A70F45E95B4C}" srcOrd="7" destOrd="0" presId="urn:microsoft.com/office/officeart/2005/8/layout/vProcess5"/>
    <dgm:cxn modelId="{50BCA8A0-B398-45AA-97C2-EFFA43AC7509}" type="presParOf" srcId="{BAE9ABA3-B529-4DCF-B5FC-A19FDC1C2EF8}" destId="{8E90174B-FF86-4583-BE03-D40CF907B9E7}" srcOrd="8" destOrd="0" presId="urn:microsoft.com/office/officeart/2005/8/layout/vProcess5"/>
    <dgm:cxn modelId="{5C0C25CE-3E01-4331-A07B-33C36BE09174}" type="presParOf" srcId="{BAE9ABA3-B529-4DCF-B5FC-A19FDC1C2EF8}" destId="{86F1532E-24FA-40AC-A1DC-FC3741E5DB67}" srcOrd="9" destOrd="0" presId="urn:microsoft.com/office/officeart/2005/8/layout/vProcess5"/>
    <dgm:cxn modelId="{F1A3C61E-B221-48A7-B76A-F984218EDE20}" type="presParOf" srcId="{BAE9ABA3-B529-4DCF-B5FC-A19FDC1C2EF8}" destId="{6FFC8D6F-19DB-493E-A8F1-4E91658292B5}" srcOrd="10" destOrd="0" presId="urn:microsoft.com/office/officeart/2005/8/layout/vProcess5"/>
    <dgm:cxn modelId="{54CA8EAE-D20A-4B44-8C94-EFC0BFC1D9F2}" type="presParOf" srcId="{BAE9ABA3-B529-4DCF-B5FC-A19FDC1C2EF8}" destId="{B42CB0CB-F886-45DE-8D77-24A8F28EACF4}" srcOrd="11" destOrd="0" presId="urn:microsoft.com/office/officeart/2005/8/layout/vProcess5"/>
    <dgm:cxn modelId="{D5E15C7E-E927-49C8-93FC-CE77F8983906}" type="presParOf" srcId="{BAE9ABA3-B529-4DCF-B5FC-A19FDC1C2EF8}" destId="{F9D84055-AE6E-412C-977F-420BE30EA65A}" srcOrd="12" destOrd="0" presId="urn:microsoft.com/office/officeart/2005/8/layout/vProcess5"/>
    <dgm:cxn modelId="{E8D3E6F7-85D6-4463-ABE7-996931DB1811}" type="presParOf" srcId="{BAE9ABA3-B529-4DCF-B5FC-A19FDC1C2EF8}" destId="{F3B0F02A-E0E4-4004-86DB-88F30F3259B2}" srcOrd="13" destOrd="0" presId="urn:microsoft.com/office/officeart/2005/8/layout/vProcess5"/>
    <dgm:cxn modelId="{8C34812A-FB28-4D49-9B85-94A999B21D93}" type="presParOf" srcId="{BAE9ABA3-B529-4DCF-B5FC-A19FDC1C2EF8}" destId="{3BEF9864-2523-4D88-8BA1-5A7563399F93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846" y="0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80F4-EFED-4DD3-8DB3-5EB534440655}" type="datetimeFigureOut">
              <a:rPr lang="es-ES_tradnl" smtClean="0"/>
              <a:pPr/>
              <a:t>22/11/2017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371417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846" y="9371417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7723-449C-4450-9E7E-587DEDC4EFD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9651D-BD8D-4B4E-8381-06BCCCA9767A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86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98D2-D6E4-4A45-904B-4BFDF61C827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2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ES" sz="1200" baseline="0" dirty="0" smtClean="0">
              <a:solidFill>
                <a:srgbClr val="0074B3"/>
              </a:solidFill>
              <a:latin typeface="+mn-lt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fld id="{A3A3522C-5467-4A92-999F-8EF81F450D81}" type="slidenum">
              <a:rPr lang="en-GB" sz="1200">
                <a:solidFill>
                  <a:srgbClr val="000000"/>
                </a:solidFill>
                <a:latin typeface="Times New Roman" pitchFamily="16" charset="0"/>
              </a:rPr>
              <a:pPr/>
              <a:t>17</a:t>
            </a:fld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22627" y="4686499"/>
            <a:ext cx="4939560" cy="4439841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s-ES" baseline="0" dirty="0" smtClean="0">
              <a:latin typeface="Verdana" pitchFamily="32" charset="0"/>
              <a:cs typeface="Arial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es-ES" baseline="0" dirty="0" smtClean="0">
              <a:latin typeface="Verdana" pitchFamily="32" charset="0"/>
              <a:cs typeface="Arial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es-ES" baseline="0" dirty="0" smtClean="0">
              <a:latin typeface="Verdana" pitchFamily="32" charset="0"/>
              <a:cs typeface="Arial" charset="0"/>
            </a:endParaRPr>
          </a:p>
          <a:p>
            <a:pPr>
              <a:spcBef>
                <a:spcPts val="450"/>
              </a:spcBef>
              <a:buClrTx/>
              <a:buFontTx/>
              <a:buNone/>
            </a:pPr>
            <a:endParaRPr lang="de-CH" dirty="0" smtClean="0">
              <a:latin typeface="Verdana" pitchFamily="32" charset="0"/>
              <a:cs typeface="Arial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211ECD4C-006F-41F3-84B8-565DA9A0A442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AutoNum type="arabicPeriod"/>
            </a:pPr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s-ES" baseline="0" dirty="0" smtClean="0"/>
          </a:p>
          <a:p>
            <a:pPr marL="228600" indent="-228600">
              <a:buNone/>
            </a:pPr>
            <a:endParaRPr lang="es-ES" baseline="0" dirty="0" smtClean="0"/>
          </a:p>
          <a:p>
            <a:pPr marL="228600" indent="-228600">
              <a:buAutoNum type="arabicPeriod"/>
            </a:pPr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>
              <a:buNone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90000"/>
              </a:lnSpc>
            </a:pPr>
            <a:endParaRPr lang="es-ES" dirty="0" smtClean="0"/>
          </a:p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E98D2-D6E4-4A45-904B-4BFDF61C82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388057"/>
            <a:ext cx="9144000" cy="165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1757934"/>
            <a:ext cx="3014472" cy="162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388057"/>
            <a:ext cx="9144000" cy="165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26" y="0"/>
            <a:ext cx="1990175" cy="10745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77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41725" cy="857250"/>
          </a:xfrm>
        </p:spPr>
        <p:txBody>
          <a:bodyPr>
            <a:normAutofit/>
          </a:bodyPr>
          <a:lstStyle>
            <a:lvl1pPr algn="l">
              <a:defRPr sz="3000" b="0" i="0">
                <a:solidFill>
                  <a:srgbClr val="083773"/>
                </a:solidFill>
                <a:latin typeface="Frutiger Linotype"/>
                <a:cs typeface="Frutiger Linotype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41725" cy="3394472"/>
          </a:xfrm>
        </p:spPr>
        <p:txBody>
          <a:bodyPr/>
          <a:lstStyle>
            <a:lvl1pPr>
              <a:defRPr sz="2400" b="0" i="0">
                <a:latin typeface="Frutiger Linotype"/>
                <a:cs typeface="Frutiger Linotype"/>
              </a:defRPr>
            </a:lvl1pPr>
            <a:lvl2pPr>
              <a:defRPr sz="2000" b="0" i="0">
                <a:latin typeface="Frutiger Linotype"/>
                <a:cs typeface="Frutiger Linotype"/>
              </a:defRPr>
            </a:lvl2pPr>
            <a:lvl3pPr>
              <a:defRPr sz="1800" b="0" i="0">
                <a:latin typeface="Frutiger Linotype"/>
                <a:cs typeface="Frutiger Linotype"/>
              </a:defRPr>
            </a:lvl3pPr>
            <a:lvl4pPr>
              <a:defRPr sz="1600" b="0" i="0">
                <a:latin typeface="Frutiger Linotype"/>
                <a:cs typeface="Frutiger Linotype"/>
              </a:defRPr>
            </a:lvl4pPr>
            <a:lvl5pPr>
              <a:defRPr sz="1400" b="0" i="0">
                <a:latin typeface="Frutiger Linotype"/>
                <a:cs typeface="Frutiger Linotyp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2" descr="\\ICAS-SERVER1\Data\International MK Clients\AXA ICAS International\Marketing\Brand Guidelines\small-swoos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0742"/>
            <a:ext cx="9143999" cy="104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51" y="32077"/>
            <a:ext cx="2036548" cy="1099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97" y="205979"/>
            <a:ext cx="8342628" cy="857250"/>
          </a:xfrm>
        </p:spPr>
        <p:txBody>
          <a:bodyPr>
            <a:normAutofit/>
          </a:bodyPr>
          <a:lstStyle>
            <a:lvl1pPr algn="l">
              <a:defRPr sz="3000" b="0" i="0">
                <a:latin typeface="Frutiger Linotype"/>
                <a:cs typeface="Frutiger Linotype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97" y="1200151"/>
            <a:ext cx="8342628" cy="3394472"/>
          </a:xfrm>
        </p:spPr>
        <p:txBody>
          <a:bodyPr/>
          <a:lstStyle>
            <a:lvl1pPr>
              <a:defRPr sz="2400" b="0" i="0">
                <a:latin typeface="Frutiger Linotype"/>
                <a:cs typeface="Frutiger Linotype"/>
              </a:defRPr>
            </a:lvl1pPr>
            <a:lvl2pPr>
              <a:defRPr sz="2000" b="0" i="0">
                <a:latin typeface="Frutiger Linotype"/>
                <a:cs typeface="Frutiger Linotype"/>
              </a:defRPr>
            </a:lvl2pPr>
            <a:lvl3pPr>
              <a:defRPr sz="1800" b="0" i="0">
                <a:latin typeface="Frutiger Linotype"/>
                <a:cs typeface="Frutiger Linotype"/>
              </a:defRPr>
            </a:lvl3pPr>
            <a:lvl4pPr>
              <a:defRPr sz="1600" b="0" i="0">
                <a:latin typeface="Frutiger Linotype"/>
                <a:cs typeface="Frutiger Linotype"/>
              </a:defRPr>
            </a:lvl4pPr>
            <a:lvl5pPr>
              <a:defRPr sz="1400" b="0" i="0">
                <a:latin typeface="Frutiger Linotype"/>
                <a:cs typeface="Frutiger Linotype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00" y="51793"/>
            <a:ext cx="2158801" cy="116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9742" y="2046522"/>
            <a:ext cx="5695758" cy="457494"/>
          </a:xfrm>
        </p:spPr>
        <p:txBody>
          <a:bodyPr>
            <a:normAutofit/>
          </a:bodyPr>
          <a:lstStyle>
            <a:lvl1pPr algn="l">
              <a:defRPr sz="3000" b="0" i="0">
                <a:solidFill>
                  <a:srgbClr val="083773"/>
                </a:solidFill>
                <a:latin typeface="Frutiger Linotype"/>
                <a:cs typeface="Frutiger Linotype"/>
              </a:defRPr>
            </a:lvl1pPr>
          </a:lstStyle>
          <a:p>
            <a:r>
              <a:rPr lang="en-GB" dirty="0" smtClean="0"/>
              <a:t>Section title</a:t>
            </a:r>
            <a:endParaRPr lang="en-US" dirty="0"/>
          </a:p>
        </p:txBody>
      </p:sp>
      <p:pic>
        <p:nvPicPr>
          <p:cNvPr id="1026" name="Picture 2" descr="\\ICAS-SERVER1\Data\International MK Clients\AXA ICAS International\Marketing\Brand Guidelines\small-swoos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0742"/>
            <a:ext cx="9143999" cy="1046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0" y="1891851"/>
            <a:ext cx="1729322" cy="933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6651" y="4836936"/>
            <a:ext cx="3540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 smtClean="0">
                <a:solidFill>
                  <a:srgbClr val="083773"/>
                </a:solidFill>
                <a:latin typeface="Frutiger Linotype"/>
                <a:cs typeface="Frutiger Linotype"/>
              </a:rPr>
              <a:t>ICAS Spain</a:t>
            </a:r>
            <a:endParaRPr lang="en-US" sz="1000" b="0" i="0" dirty="0">
              <a:solidFill>
                <a:srgbClr val="083773"/>
              </a:solidFill>
              <a:latin typeface="Frutiger Linotype"/>
              <a:cs typeface="Frutiger Linotype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44717" y="4836936"/>
            <a:ext cx="35409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 smtClean="0">
                <a:solidFill>
                  <a:srgbClr val="083773"/>
                </a:solidFill>
                <a:latin typeface="Frutiger Linotype"/>
                <a:cs typeface="Frutiger Linotype"/>
              </a:rPr>
              <a:t>www.icasspain.com</a:t>
            </a:r>
            <a:endParaRPr lang="en-US" sz="1000" b="0" i="0" dirty="0">
              <a:solidFill>
                <a:srgbClr val="083773"/>
              </a:solidFill>
              <a:latin typeface="Frutiger Linotype"/>
              <a:cs typeface="Frutiger Linotyp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83773"/>
          </a:solidFill>
          <a:latin typeface="Frutiger Linotype"/>
          <a:ea typeface="+mj-ea"/>
          <a:cs typeface="Frutiger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Frutiger Linotype"/>
          <a:ea typeface="+mn-ea"/>
          <a:cs typeface="Frutiger Linotyp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Frutiger Linotype"/>
          <a:ea typeface="+mn-ea"/>
          <a:cs typeface="Frutiger Linotyp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Frutiger Linotype"/>
          <a:ea typeface="+mn-ea"/>
          <a:cs typeface="Frutiger Linotyp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rutiger Linotype"/>
          <a:ea typeface="+mn-ea"/>
          <a:cs typeface="Frutiger Linotyp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rutiger Linotype"/>
          <a:ea typeface="+mn-ea"/>
          <a:cs typeface="Frutiger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iessuel.org/salud/oreja.gif&amp;imgrefurl=http://iessuel.org/salud/oido.htm&amp;h=179&amp;w=83&amp;sz=8&amp;hl=es&amp;start=1&amp;tbnid=OAPy-MRFX-RSWM:&amp;tbnh=101&amp;tbnw=47&amp;prev=/images?q=dibujo+oreja&amp;gbv=2&amp;svnum=10&amp;hl=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imgres?imgurl=http://fondosdibujosanimados.com.es/images/wallpapers/reuniones-667372.jpeg&amp;imgrefurl=http://fondosdibujosanimados.com.es/wallpaper/Reuniones/&amp;usg=__F2947AsRoziggShnvmqzP9xU62M=&amp;h=300&amp;w=420&amp;sz=12&amp;hl=es&amp;start=12&amp;zoom=1&amp;tbnid=Ct8HIIsTR3fAmM:&amp;tbnh=89&amp;tbnw=125&amp;ei=Q4iETs-2C4eh8QPY9PVY&amp;prev=/search?q=REUNIONES&amp;hl=es&amp;sa=G&amp;gbv=2&amp;tbm=isch&amp;itbs=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emulero\Videos\videoplayback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TRABAJO EN EQUIPO</a:t>
            </a:r>
          </a:p>
          <a:p>
            <a:pPr algn="ctr"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20 de NOVIEMBRE</a:t>
            </a:r>
          </a:p>
          <a:p>
            <a:pPr algn="ctr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ELENA MULERO MARTÍNEZ</a:t>
            </a:r>
          </a:p>
        </p:txBody>
      </p:sp>
      <p:sp>
        <p:nvSpPr>
          <p:cNvPr id="19458" name="AutoShape 2" descr="data:image/jpeg;base64,/9j/4AAQSkZJRgABAQAAAQABAAD/2wCEAAkGBhASEBQUEBIVFBQUFhkUFBgWGBYWFxUZFBQVFBcUFxgXHCYfHBkjGRQYHzEgJCcpLCwtFh4xNTAqNSYrLCkBCQoKDgwOGg8PGiwkHiQvLC8sLCwvLCwsLCwpLykwLC8pLCwsKSwsLCwpLC0sLCwsKSwsLCwsKSwsLCkpLCwsLP/AABEIAJIBWgMBIgACEQEDEQH/xAAcAAEAAgIDAQAAAAAAAAAAAAAABgcEBQEDCAL/xABIEAABAwIDAwkDCAkCBQUAAAABAAIDBBEFEiEGBzETIkFRYXGBkaEycrEUQlKCkqLB0hcjM0NUYrLC0VOTFiTT4vA0RGOD4f/EABoBAQADAQEBAAAAAAAAAAAAAAABAgMFBAb/xAAsEQACAgEDAwMDAwUAAAAAAAAAAQIDEQQSITFBURMiMhRxkUKx4RVSYYGh/9oADAMBAAIRAxEAPwC8UREAREQBERAEREAREQBERAEREAREQBERAEREAREQBERAEXVPUsYLvc1o63EAeZWsftTT/uuUmP8A8Mb5B9oDL6oQ2l1Nwi0LsYrX/sqIt6jPKxn3WZz8F1PpcWk4z0sA/kjfK7ze4D0Qrv8ACZI0uou7ZOrf+1xOo7o2xxDwsCV1O3cQO/a1FXJ787v7QFBXdPtH/pKX1LBxc0d5AWK7HKUcaiEd8jB+Kjw3V4Z0xPd70kh/Fff6LcL/AIf77/8AKckZt8L8/wAG7/4jo/4mD/dj/MuRtFR9FTB/ux/mWhO6vC/9A/bf/lY8u6DDTwbK3ukJ/qunJXN3hfklsWJQu9mWN3c9p+BWQHA8NVXVTuTpT+znlb7wY/8AALWzboq2PWmrR2AmSM/dJCZZX1LV1h+GWwipqak2jpNQ+aRo+i4TjyN3W8F80e+CviOWoijfbiC10Tx5aeijcV+rivmmi50UDwnfDQyWEzXwHrIzt+03XzCmdDiMUzQ+GRsjT0tIcPRTk9ELYT+LMlERSaBERAEREAREQBERAEREAREQBERAEREAREQBERAEREAREQBdFVTF9hne0dOQgE+Nrjwsu9EBgxYJTg5uTa530n8932n3KzrIiEYCIiEhERAEREARdVVVMjY58jg1jRdzibAAdJKr7Fd9FOxxbTwvlA+cTybT3Agm3fZQ3gznbCv5MsZFC9kt50FbKIXRuikIJaCQ5rrC5AItY21sR0KZkqSYTjNZizlYGKYFTVItPCyQfzAXHc7iPAqJz74aJjnNdFOHNJa4ZW6FpsR7XWF1/pnoP9Of7LfzKMoyeopfDaNdtFuaaQX0Mlj/AKchuD2NfxHjfvVdn5ZQTkXkp5W9Vxft6nN8wvR1JU8pGx4BaHtDgDxGYXse3Va/aPZmnrYjHO33Hj2mHrafw4FQ4+DC3Rxl7q+GQPZXfBciOvAHQJWDT67Rw7x5Kz4Z2vaHMcHNcLgg3BB6QR0LzftJs9LRVDoZejVjhwe08HD/AB0Fb7d9t2+jkEUriaZ5sQdeSJ+e3s6x4qFLszKnVSjLZaXqi+WPBFwbg6gjpv0r6VzqBERAaLbWeeOilkp5OTkibyl7NNw32mkOB6L+Sp79J2KfxH3I/wAqtfeTiAiw2e/GRoiHaZDY/duqCbTuLXPA5rSA49Rde3nlKzkzla2cozSi+xJv0nYp/Efcj/KrS3bbQy1dHnmdmkZI5jjYC/BzdBpwd6Kg1aG5Gv59TCekNkHhdrvi3ySL5MtJdJ2JSZbCIsTFcUip4XyzOysYLk/ADrJOgC0Oy3jlmFtTtLFRU7pZNTwjZ0vd0NHZ1noCp2TepiZJIma0E3sGMsOwXF1gbR7QT4lVg5SbnJDGNcoJ0A/mPSfwC0c8Ra5zTa7SWm2ouDY2Wbl4OLqNVKT9jwiU/pRxT/XH+3H+VTDd3jWKV0jnyz2giIzWYwF7jqGA20FtSe0daqNehd3+FfJ8PgbaznN5R/vSc7XuBA8Ejll9JKdk+ZPCJGiLCxLGaenF55mRj+ZwBPcOJ8FoddtLqZqKF1W9rDWGzXySe4w283WWH+mih/0qj7Mf51GUYvUVL9SLAXBUJpt7+HO9oys95l/6SVMY6lrmB4PNLQ4HhoRe9jw0Ul42Rn8XkpXHNv8AFIKmaEVNxHI5gOSPgHG3zepYP6TsU/iPuR/lWprnPq615iGZ08zsg687zlHlZa2SMtJDgQQSCDxBGhBWTbOFO2zLabwW/uz2/lqZHwVbw6Q86J1g3MAOcywFrjiPHqVjry9RVj4pGSRnK9jg5pHQQvRey+0DKymZMzQkWe36Dx7Tf/OghWi8nS0d+9bZdUbZfMjbgi5FxxHEdouvpcEq57yj8a28xWnqJYTU35N5ZfJHqAdD7PVZTXdxVYjVN+UVU55LURsysGe2hcSG3yg6C3Egqr8SJrcSfyf7+ctb3OflB8tV6EoKNkMTI4xZrGhjR2NFlSPU5mlUpzbbeEZCLqqKpkbS6RzWNHEuIAHeSofim9rD4iQxz5iP9NvN+06w8rq+ToTsjD5PBNUVZN3yPkNoKF7/AKxJ+6wrmDfSwOyz0kjOuzgSPquAUbkY/VVeSzEWn2f2rpa1pNPJcj2mHmvb3tPR2i4W2e6wJAvYcBa57NVJ6FJSWUQLfHHOaNnJgmMSXlt1ZTlLrfNv62VLhXRNviogS18NQCCWuBbHoRoQeesOPelhLXZm0j2u6xFCD5hyo0n3OXfCu2e7fg126/YecTtq52mNjATE1ws57nAjNY6hoBPHirbcbLGwyuE8McrWuaJGh4DrBwDhcXsTqtVt1i3yfD53g2cWZG+9JzB8b+CslhHtrhGmvjp1KExurEtTPIOD5XuHcXkj0Xbs3hnyirgh6HyNDvdBu77oK1qsHczhWerkmI0hZlHvSaf0td5rJcs4tUfUtS8suVrbCw4LlEWx9EQjezgbZqEygc+nOcH+UkB47uB+qqPXozbV4GHVRdw5F/qLD1XnNZz6nG18Upp+S890+NGegDHm7oHcn25bZmeht9VTRVhuQB5Oq6s0f9L1Z6uuh0dNJyqi2ERFJ6Cqt9mKf+npweuZ39Df7lr8H2bvs/Uykc57uWb7sBAH95Wi29xA1OJzZdbPELO3JzNO91/NXbR4I1lE2m+aIeSPbdmUnzJKouWzmQj61s5duh5tspZusruTxOIX0kDoz4tzD1aFFZoi1xaeLSWnvBsfgsjCK0w1EUo/dyMf9lwJ9FRcM5tctk0/DPTUszWtLnEBoFyToABqSVRG3+2rq6bJHcU8Z5g+meHKEfAdA71t95u3onJpqZ36pv7Vw/eEfNB+gPU92ubuv2Cvlq6lunGBh6eqVw+A8epXbzwjp3WO+XpV9O7PvZzZcYdQTVtQP+Y5J3JtP7rMMrR75JF+rh1qqyrj3z4nkpY4QdZX3Puxi/8AUW+SptVl4PJq0oNVx7GdgeHmephiH7yRrT3E6nyuvSpc1jdSGtaOnQAAfAAKl9z2GcpXGQjSGMn6z+YPTMtrvd2tdm+RxOs0AOnI6SdWx91rE94Vo8LJ6NNJU0ux9z42w3tPcTFQHK0aGYjnO9wHgO069yr6GKeqmDRnllkNhclziT1k9CxFb+5/ZoMhNW8c+S7Y7/NYDYke84eTVXmTPPHfqbMNnfszujpomh1Z+uk4ltyI29lhq7vPkpWdk6HLl+SwZeFuTb/hbZFphHYhTCCwkVLtVuwayrpzTA8jNK1j26nk9cxIJ+aWh3HhbtU03g4oKbDZi3QvbyLO+Tm6dzbnwUmVT76sWu+CnB4Ayv7zzWegd5qHwjC2MaISlHuajdFhPK13KEc2Bhd9Z/Mb6Zj4LI3ubMcjOKmMfq5jZ9vmyAcfrDXvBUt3Q4TyVDyhHOneXfVbzG/AnxUpx/BWVdNJDJweND9Fw1a4dx1UJcGUNPu0+3v1PNCmW7Lav5JVcnI60M5DXdTXcGv/AAPYexRbEaF8Mr4pBZ7HFrh2jq7OnxWMqLg5cJyrnldUepwVoNvMX+TYfO8Gzi3k2e9JzR5Ak+C1W6/av5VTclIbzQANN+L2cGv/AAPcOtR/fXi2sFOD1zP/AKGf3LVvjJ27Ll6LmjSbosJ5Wv5QjmwMLvrO5jfQuPgrQ2v2whoIsz+dI7SOMcXEdJ6mjpKj26ehbT4e+ok05Rznk9TIgQPUOKq7afH31lS+Z5NibMH0WD2Wjw1PaSq5wjyKz6ehY6s52g2oqa1+ad5I+awaMZ7rfxOq3e73YQ1zzJNcU7DY20MjuOQHoHWfBRCGIucGtFy4hoHWSbAKzaHYPHYYwyGsZGwcGtleALm5/d9ZVVyzzURdk90k2WfQ4fFCwMhY1jRwDQAPRVPvpfF8ogDbcqGEyEcbEjIHeTvNbH/hDaL+PH+7J/01qKjdFicji+SWFznalzpJCSe0lis8tHtvlOyGyMGQjDMSlp5WSwuLXsNwfwPWDwIXo/BMVbUU0U40EjA63USNR4G48FUf6GcQ+nT/AG3/APTU5r2HDcELC4F8cRjBHAvlJGnYC8+SRyupXSRsq3b1hFMY/ViWrnkb7L5XuHcXEhdWF0Jmnjibxke1n2iBfyWKpvujwvlcQ5QjSBhf9Z3Mb8SfBUXLOfXH1LEvLLtghDGhrRYNAaB1ACwHkqy314rZsFODxJld3DmN9S7yVorz7vFxXl8RmIN2sPJN7o9D97MtJdDra2e2rHkjKvTdNhXJYe15HOncZPD2W+jb+KpClp3SSNY32nuDG97iAPUr03h1G2GKONvCNjWDuaAPwVYHl0EMycvBkIixsRxCOCJ8srg1jBdxP/nHsWh128EK3wY2I6MQA8+dwuOpjCHE+eUeapVbjavaJ9bUvmdoPZjb9Bg4Dv6T2lduxuzL66qbGL5BzpXfRYDr4ngP/wAWT5Zwbpu+32/ZFr7psJMOHh7hZ07jL9XRrPQX8VNF1wQtY0NaLNaA0AcAALALsWqO3XDZFRXYLAx3EhT000x/dsc4d4Gg87LPKr7fFjQjpGwA86ZwJH8kfOP3svqofBW2eyDkQHd1hpqcSizahhMz+3JqL97yFfyq7clh4tUTHjdsQ7gM7vi3yVpKI9DDRQxXnyedtvKDkcRqW2sDIXjukAf/AHLQBWFvnoMtZFIBpJFY98biPg5q0ewuxj6+bW7YGEGV3rkb/MfQaqjXJy7Km7nCPk2m7fYP5W8T1Df+XYdAf3rh0e4Onr4dauxrbCw0C66SkZExrI2hrGANaBwAHQvjEa5kMT5ZDZsbS53c0XWiWDs01Rpjj8lK72sU5XECwHmwMbH9Y8939QHgoUsjEa1000kr/ake5573En8VjrJ8s4Vs983Iujc7hvJ0T5iNZpDb3YxlHrmVR4vWGWolkdqXyOd5uP4L0Rs5hogo4YhwbG0HvIu4+ZK8845hzoKmWJ4sWPcO8XuD4gg+KtLoe3VQcKoIwl6V2cpWx0kDG8GxMH3QT6rzUr83ebUR1VJGzMOWiaGSNPHmiweB0ggfFIEaCSUmmStEutbX7RUsLmtklbnc4NawHM9xcbABo14laHXbS6myXnnaytdW4nLyeueUQx9oaRG3zIv4q69scZFLRTS3s4NLWdr381vqb+CqHdZhomxKMu1ETXS+Is1vq6/gqS8Hg1b3yjUu5d+GULYYY4mezGxrB9UWuspEVz3pY4Ks3w7L3DayMcLMmt1cGP8A7T4Kq16grqNksb45BmY9pa4dYIsvOO0eCPpKmSF/zDzT9Jp1a7xHrdZyXc5Gtp2y3roznZrHn0dSyZmuU2c36TT7TfL1AWTtXixrq+SSO5D3NZEOByizW6dvHxWiUr3ZYTy+IxXF2xXmd9T2fvFqqvB5a3KeK+zZZO2cPyTBHxM+bGyHTtLWuPjr5qjF6O2vwc1VFNC32nNuz3mkOaPEi3ivOT2EEgggg2IPEEaEFWmerXxakvGDfbAUwfiVMDwEmb7DS4eoC9ELzJg2Jup6iKZmpjeHW67cR4i48V6EwHamlq4w6GRpJ4sJAe09Rbx8eCmDNdBOO1x7m3RfLpABc6Dt0WkxbbegpweUqGXHzWHO7us2/qrnRclHqzeqr99eLWZBTg+0TK7ubzW+pPkpvsvtEK2EzNjLI85bHmIzODdC4gaDW4tc8FS+8fFuXxGYg3bGRE36mh+8XKsnweTV2JVcdyMK59zWF5KN8xGs0lh7sfNH3i5UwvSuzWGCnpIIh8yNoPvEXcftEqsEePQQzNy8HZjuJCnpppj+7Y5w7SBzR52Xmh7y4kuNyTc9pOpKuTfHjQjpWQA86Z1yP5I9T5uy+RVNJNjXzzNR8Et3W4Xy2Ixki7YQZT3jRv3nA+CvpVnuUw4CGeYjVzxGO5gzH1d6KUbVbd0tCCHuzy20iaed3uPzR3+RVo8I9ml2107pdzd4jiUUEbpJnhjGi5J+A6z2KjNutupK9+Vl2U7DzG9Lj9N/b1DoWu2m2tqa6TNM6zR7EbfYZ3DpPadU2Z2Sqa6TLC2zAefI72GePSewKrlnhHjv1Mrnsr6fuYWD4PNVTNigbme7yA6XOPQB1q/tkdloqGARs1edZH9L3fgBwAXOy+yUFDFkiF3H25D7Tz29Q6gt2rKOD26bTKrl9QiIrHsPieTK0mxdYXs3Um3QO1UrtXs/i9dUumfSPA9mNt2HIwcB7XHW57SrtSyhrJhdSrVhsrzdXhlZS8tFU072MeRIxxykZgMpabHpFvIqw0REsF6q/TiooiG8PZJ9c2nbGQC2XnOPzWOaczu3Vo06ypDguDRUsLIYW2a0eLj0ucekkrORSSq4qTl3Cr7eXHiNSBT0tO8xaOkfzRnI1DRc+yOPae5WCllD5Ishvjtzg89fo7xP+Ff5s/Mn6PMU/hX+bfzL0LZLKuxHi/p8PLMTCnvMEZe0sdkbmaeLTYAjTtUb243ex11pGOEc7RYOtzXgcGvt6Eeql6K57pVqcdsuTz3iG7zEoSQadzx9KOzwfLXzCw6fZrEA67KaoDhwIY9pHcbBejytfV41HC4Cf9W1xs17v2ZJ6C7g13Y63YSqbEeF6GC5y0VHSbGY7UWEj5WMPHlp3W+zmJ9FMtlN1kVLK2eaQyytN22GVjTa19dXHXifJTlrgRcajoX0rJG8NLCLz1f+SrN4tFidbII4aWQQRm7bloMjuGci/C2gHf1rD3e7O4hR1rXy0rxG9pjeeacodYh3HoIHhdW/ZLKNvOSHpU7PUy8hERWPWFBd6Gxr6uJktOzNNGcthYF7HHUa9IOviVOkUNZKWQVkXFnnr9HeJ/wr/Nn5lYu6nZSalbNJURmOR5axoNr5Wi99Osn7qsCyKFHB5qtHCuW5MKDbZ7sIqtxlgcIpjq7TmSHrcBwd2jyU5RWPTOuM1iSPP2IbuMSiOtOXjrjIeD5a+iwGbJ4hfSlnv7jh62Xo+yWVNiPE9BDs2UNRbucWm0MbmDrleAPK5PopjgG5mFhDquTlSNcjOazuJ4n0VkopUUaw0dcevP3NHj8ktPSFlDT5n2yRNYGhrP5jwFh1dJVLu3fYoSSaWQk6nVn5l6EXCOOSbtMrXyzz4zd7igIIpX6a8WdHir8pZnGJrnNLXFoJaeLTa5b330SrrYom5pXtY0dLiGj1UPxne3Qw3EOad38gys8Xu/AFEkitddemz7vyQva7Z7Fa2qfMaSQN9mNpLOawcB7XE8T2lRPFMCqKYgVDMhPAFzS7vsCTZSLHN6dfUXEbhAw9EfteLzr5WUZo8PnqJLRMfK8nXKC469Lj+JWbwcu3ZKXsy2bPDttqqnpTTQOEbS5zy9vt84AWB6BpxGq08MEs0mVjXSSOPAXc5xPT1nvVhbP7m5n2dWSCNv0GWc89hd7I8LqzME2bpaRuWniazrPFzvecdSrbW+p6IaW2zG94RXGyu6BzrSV5yjjyTTzj77hw7hr2hWnRUMcTAyJjWMboGtAAHku9FdLB0qqYVLEUERFJsEREAREQBERAEREAREQBERAEREAXXPA17S17Q5rhYggEEHoIPELsRARGq2PqICX4XUmHp5CS74D7oNyzw9Fr37waukNsSoXtHDlYTmYe3XT73gp8vlzARYi4PEdagxdfeDx+34I5hu8TDZrZahrSeiS8Z83aeqkMNQx4uxwcOtpBHmFHMW3cYdUXLoRG4/OiOQ+Q5p8lFqrc9LGc1FWOZ1B2Zp+1GfwTkpuuj1in9iz7rlVK/C9paf2JXSgdT2SeknOXS7b3HYP21Pe3EvgcB5ssFGSv1SXyi1/ouBFT8e+uqH7SmiPcXt+N1lR77z86kHhL/wBibkPrKvJayKrf04N/gz/uj8i4O/AdFGfGX/sTci31dP8AcWmiqWTfdL82lZ2XkJ+DVhzb6K0+xDC3vD3f3BNyKvWVLuXMuLqiKnevib+ErGe6xv8AdcrWy7SYpUacvUPv0MLreTAo3Izeuh+lNnoOprooxeSRjB1ucG/ErQV+8fDYr3qGvI6IwXn0FvVU5T7GYlObimmN+l4y+ryFuqLc/iD/AG+SiH8z8x8mA/FMvwV+pul8IEkxHfXCNKene89chDB5C5+CieKb1sRluGPbCOqNuv2nXPlZSmg3Jxi3L1LndYjaG+rr/BSbDt2mGw2IgEhHTIS/0OnomGyPT1NnyeCjg2qq3/vah596Q/jZSXCd0+ITWMjWwN/nN3fZbf1srvgpmMGVjWtHU0ADyC7VO0tHQx6zeSB4NufoorGdzp3DoPMZ9lup8SppRUEULckUbY2joaA0eQWQinB7IVQh8UERFJoEREAREQBERAEQrTYltCGTspoWcrO8Z8t8rY2DTlJHWNhfgACShDaXU3KLVMrakTxxyRsLXtc4yMLrNyAc0tI4kuFjfoK2iBPJyi64qljr5XNdY2NiDY9RtwK+yUJOUXS2rjJAD2kuvYBwN7aG3XZdyAIuoVTM2XO3N9G4vwvw48F23QBF1CrjtfO218t7i1/o9/Yu1AEXS+rjBsXtBBAN3AangPFfbJ2kkBwJbxAIJHeOhBk+0RdbKhjiWtc0lvEAgkd46EB2IuHOA1JsF8R1DHey5p0B0IOh4HTrQHYuFyiA6JqGJ/txsd7zQfiFgS7JUDvapID/APWz/CxcT2hljrYaWKNjzKxzy4uIyNZxJAadOpc/8QynETSNjYWtjEz35jdrScoaW29q/bwKGTcH1+xw/YHDTxpIvAEfArrdu6ws/wDtWeBePg5SRdbahhcWhzS4cQCLjvHQowT6cPCNCN32Gfwkf3v8rvi2Jw5vCkh8WA/FbtdLKyMnK17SddA4E6cdOxMD04LsjHhwKlZ7EETe6Ng/BZjIwBYAAdQ0X0tLstjj6qOSRzGtYJXxxlpJztjOXPrwub+Sktwng3SLDxPFoadmeV4aOABIu4nQNaOkkkLKY8EAg3B1B60JyfSLR1u0DmV0dOAzIYnTSvJtybQcrezV2mvat01wIuDcdCBST6H0i+ZJWtF3EADiSbAeJRjwQCCCDqCNQUJPpF8SzNaLucGjhckAXPRqkUzXC7XBw6wQRpodQgPtF8Pma22YgX0FyBc9QXMcjXC7SCDwINwfEID6Rdc07WC73Bo63EAeZX2DfggOUREAREQAqEYXUsp8VrnVbhGZuTMD381jo2ttla46XB4hTdcFoQpKOcPwY1FWiW5a05ODXHTP1loOuXov09Gmq0+3L5fk7WxEtEk0ccrxoWRPdZ7r9AtpfoupEiEyWVgieC0mbEHSwNDKaKnFOwtFmyuz5yW9bW8L9ZK2m1uIGGine0EuyFrABe7n8xune5bhEIUMJorzCMCjhraGnDdaeB00jspJfJIMgGa2jRzjbhwU8rKpscbpH3ysaXG2ps0X0HSexd9kQiENiwiEbI0oFZM3SaJpNTBN85hqLh8Lj0utc26ApPj9cYaWaUAuLI3OAAvchptp3rPAXKCMNscFZ4NAwvw2lbcsjaauV2U5ZJTwANtQHuJJ4aKy+hLLlBCG0quXDvlLS4sPKYjW2abaxwQH2hpzTZnHjqFJNjIWOqq2ZjMo5QQMFiObALZiTxc5xcetS+y5soKxqSeSPbd10sVE4xEtLnMjc8X/AFbXuAdJproOnouvnZjB4WuMzHZzkELS1pZGGNOazL6u1Ny8k3KkaKS+z3biO7e1DxQvZGLyTlsDNL6yuyk+DblZ2B7O09K0CFgDixjHu+c/kxYFx81tEQbVu3BcONlyiFyA4WI6vEK2ofK5jIQyGMteY+Y25e+44tLlkbumCR9ZUZnOMk2RuckvEcYsy5Outz5Ka2XNkMVVhp/c0O29dLDQyvguH6NzAElge4NdJYfRBJWPsvg8IeJmP5QtjETC1pbGGkhzrE6yOLhcvJOvVqpMiF3DMskb28rHspWtY4sEsscUkgv+qje7nvuOGgtfozLX7MQxPxGofHHkZBFHTQjKW8323P1HSSLdJAU0SyEOGZbjT7XYi6CinkbcuDCG2+k7mtPmb+C7NmKFsNHBG3gyMC5FrniXa9ZufFbRELbfdkiO0rWzYjRQvbdrM9Q7m3zEDIxvDhclx7GqWNaALAWA0AHBfVkQKOG35KyxRvKMxGsczMXOFHTBwJADSI+Ut7zib9isDBqRsVPFG2+VkbWC9wbNaBqD3LMsuUKQr2vJEa+sacUyVJIiiha+BpBLZJHuIc4ADnPaAABxF7qSYdQxwxNjiblY0WaLkkXN+J14lZVkQtGOG2V1tBi1pq98rS58ETYqWMtJA5VvPnta3FwGbqFulTHZigbBRwRM4MjaOBFza7nWOupJPitnZcoRGGHkiO0FIKrEqaBzbxQsdUy9RJ/VxsPjc26lJqCgjhjbHCwMY32WjgLm/wASsiyISo4bZAawuqa+pjmkMYaGwwsyF7yx7bySRA80F17F9jlA6FOKOlbFGyNgs1jQxo42DQANe4LusiCMNvIREQu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6" y="-1085850"/>
            <a:ext cx="7153275" cy="226456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20482" name="Picture 2" descr="Logo CEP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2435225" cy="89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581150" y="910244"/>
          <a:ext cx="6096000" cy="225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2" descr="Imagen que contiene hombre&#10;&#10;Descripción generada con confianza muy alta">
            <a:extLst>
              <a:ext uri="{FF2B5EF4-FFF2-40B4-BE49-F238E27FC236}">
                <a16:creationId xmlns="" xmlns:a16="http://schemas.microsoft.com/office/drawing/2014/main" id="{57DA38E3-60BB-40D3-B917-729506F52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821" y="3167149"/>
            <a:ext cx="6868633" cy="1976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DF61FD92-88FE-4F0C-9DB4-73A5C5F5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160" y="3364789"/>
            <a:ext cx="4681308" cy="1778711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6715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dirty="0"/>
              <a:t/>
            </a:r>
            <a:br>
              <a:rPr lang="es-ES_tradnl" sz="3200" dirty="0"/>
            </a:br>
            <a:endParaRPr lang="es-E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200150"/>
            <a:ext cx="5454503" cy="39433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s-ES" sz="2800" b="1" dirty="0">
                <a:solidFill>
                  <a:srgbClr val="0074B3"/>
                </a:solidFill>
                <a:latin typeface="+mn-lt"/>
              </a:rPr>
              <a:t>	Si soy el Líder</a:t>
            </a:r>
            <a:r>
              <a:rPr lang="es-ES" sz="2800" dirty="0">
                <a:solidFill>
                  <a:srgbClr val="0074B3"/>
                </a:solidFill>
                <a:latin typeface="+mn-lt"/>
              </a:rPr>
              <a:t>:</a:t>
            </a:r>
            <a:endParaRPr lang="es-ES" dirty="0">
              <a:solidFill>
                <a:srgbClr val="0074B3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¿Los objetivos  están claros?¿Son alcanzables?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¿Reviso el cumplimiento de objetivos?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¿Evalúo objetivamente a los miembros y doy </a:t>
            </a:r>
            <a:r>
              <a:rPr lang="es-ES" dirty="0" err="1">
                <a:solidFill>
                  <a:srgbClr val="0074B3"/>
                </a:solidFill>
                <a:latin typeface="+mn-lt"/>
              </a:rPr>
              <a:t>feedback</a:t>
            </a:r>
            <a:r>
              <a:rPr lang="es-ES" dirty="0">
                <a:solidFill>
                  <a:srgbClr val="0074B3"/>
                </a:solidFill>
                <a:latin typeface="+mn-lt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¿Distribuí bien los roles y funciones?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¿Genero buen clima en el equipo?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¿Escucho a mi equipo?</a:t>
            </a:r>
          </a:p>
          <a:p>
            <a:pPr eaLnBrk="1" hangingPunct="1">
              <a:lnSpc>
                <a:spcPct val="90000"/>
              </a:lnSpc>
            </a:pPr>
            <a:r>
              <a:rPr lang="es-ES" dirty="0">
                <a:solidFill>
                  <a:srgbClr val="0074B3"/>
                </a:solidFill>
                <a:latin typeface="+mn-lt"/>
              </a:rPr>
              <a:t>¿Les felicito por el trabajo bien hecho?¿Refuerzo sus capacidades?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s-ES" dirty="0">
              <a:solidFill>
                <a:srgbClr val="0074B3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s-ES" dirty="0">
              <a:solidFill>
                <a:srgbClr val="0074B3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829202"/>
              </p:ext>
            </p:extLst>
          </p:nvPr>
        </p:nvGraphicFramePr>
        <p:xfrm>
          <a:off x="457200" y="160020"/>
          <a:ext cx="6602819" cy="91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2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1532">
                <a:tc>
                  <a:txBody>
                    <a:bodyPr/>
                    <a:lstStyle/>
                    <a:p>
                      <a:r>
                        <a:rPr lang="es-ES" sz="2100" b="1" dirty="0">
                          <a:latin typeface="+mn-lt"/>
                        </a:rPr>
                        <a:t>1. ASUME TU RESPONSABILIDAD SOBRE EL FUNCIONAMIENTO DEL EQUIPO</a:t>
                      </a:r>
                      <a:endParaRPr lang="es-ES_tradnl" sz="2100" dirty="0"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AE12C435-6C92-4519-B2AA-E437AB84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857" y="992369"/>
            <a:ext cx="6682661" cy="3760385"/>
          </a:xfrm>
          <a:prstGeom prst="rect">
            <a:avLst/>
          </a:prstGeom>
        </p:spPr>
      </p:pic>
      <p:graphicFrame>
        <p:nvGraphicFramePr>
          <p:cNvPr id="5" name="3 Tabla">
            <a:extLst>
              <a:ext uri="{FF2B5EF4-FFF2-40B4-BE49-F238E27FC236}">
                <a16:creationId xmlns="" xmlns:a16="http://schemas.microsoft.com/office/drawing/2014/main" id="{6C8BA885-D4BA-4AB5-86C0-70FE54EE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7623125"/>
              </p:ext>
            </p:extLst>
          </p:nvPr>
        </p:nvGraphicFramePr>
        <p:xfrm>
          <a:off x="1" y="160020"/>
          <a:ext cx="7145079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es-ES" sz="2100" b="1" dirty="0">
                          <a:latin typeface="+mn-lt"/>
                        </a:rPr>
                        <a:t>1. ASUME TU RESPONSABILIDAD SOBRE EL FUNCIONAMIENTO DEL EQUIPO</a:t>
                      </a:r>
                      <a:endParaRPr lang="es-ES_tradnl" sz="2100" dirty="0">
                        <a:latin typeface="+mn-lt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5 Imagen" descr="evento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804" y="3977641"/>
            <a:ext cx="2610196" cy="116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425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4443" y="224443"/>
          <a:ext cx="6666808" cy="6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808"/>
              </a:tblGrid>
              <a:tr h="613064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+mn-lt"/>
                        </a:rPr>
                        <a:t>2. COOPERA,</a:t>
                      </a:r>
                      <a:r>
                        <a:rPr lang="es-ES" sz="2400" b="1" baseline="0" dirty="0" smtClean="0">
                          <a:latin typeface="+mn-lt"/>
                        </a:rPr>
                        <a:t> PARTICIPA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448888" y="1047403"/>
          <a:ext cx="8212974" cy="387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648394" y="1446414"/>
          <a:ext cx="8013469" cy="315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2" y="1047750"/>
          <a:ext cx="8915399" cy="34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4443" y="236913"/>
          <a:ext cx="7024255" cy="6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255"/>
              </a:tblGrid>
              <a:tr h="613064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+mn-lt"/>
                        </a:rPr>
                        <a:t>3.</a:t>
                      </a:r>
                      <a:r>
                        <a:rPr lang="es-ES" sz="2400" b="1" baseline="0" dirty="0" smtClean="0">
                          <a:latin typeface="+mn-lt"/>
                        </a:rPr>
                        <a:t> CLARIFICA LOS OBJETIVOS COMUNES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2" descr="http://aularagon.catedu.es/materialesaularagon2013/formacion_lomce/bloque_1/Modulo_1_1/objetivos_gifs-520x2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8698" y="4469946"/>
            <a:ext cx="1895303" cy="67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2262" y="311728"/>
            <a:ext cx="52868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0074B3"/>
                </a:solidFill>
              </a:rPr>
              <a:t>“Tres hombres están trabajando en la construcción de un edificio. Alguien que es un observador externo se dirige a ellos y les pregunta qué están haciendo.</a:t>
            </a:r>
          </a:p>
          <a:p>
            <a:pPr algn="ctr"/>
            <a:r>
              <a:rPr lang="es-ES" sz="2400" i="1" dirty="0" smtClean="0">
                <a:solidFill>
                  <a:srgbClr val="0074B3"/>
                </a:solidFill>
              </a:rPr>
              <a:t>El primero, casi sin inmutarse le responde: aquí estoy poniendo ladrillos</a:t>
            </a:r>
          </a:p>
          <a:p>
            <a:pPr algn="ctr"/>
            <a:r>
              <a:rPr lang="es-ES" sz="2400" i="1" dirty="0" smtClean="0">
                <a:solidFill>
                  <a:srgbClr val="0074B3"/>
                </a:solidFill>
              </a:rPr>
              <a:t>El segundo, levantando la cabeza y dejando a un lado por un momento su actividad le comenta: estamos construyendo un muro</a:t>
            </a:r>
          </a:p>
          <a:p>
            <a:pPr algn="ctr"/>
            <a:r>
              <a:rPr lang="es-ES" sz="2400" i="1" dirty="0" smtClean="0">
                <a:solidFill>
                  <a:srgbClr val="0074B3"/>
                </a:solidFill>
              </a:rPr>
              <a:t>El tercero, orgullos de su trabajo afirma: construimos la iglesia de mi pueblo”</a:t>
            </a:r>
          </a:p>
          <a:p>
            <a:endParaRPr lang="es-ES" sz="2400" dirty="0" smtClean="0">
              <a:solidFill>
                <a:srgbClr val="0074B3"/>
              </a:solidFill>
            </a:endParaRPr>
          </a:p>
          <a:p>
            <a:pPr algn="ctr"/>
            <a:r>
              <a:rPr lang="es-ES" sz="2400" dirty="0" smtClean="0">
                <a:solidFill>
                  <a:srgbClr val="0074B3"/>
                </a:solidFill>
              </a:rPr>
              <a:t>¿QUIÉN DE LOS TRES ESTARÁ MÁS MOTIVADO?</a:t>
            </a:r>
            <a:endParaRPr lang="es-ES_tradnl" sz="2400" dirty="0">
              <a:solidFill>
                <a:srgbClr val="0074B3"/>
              </a:solidFill>
            </a:endParaRPr>
          </a:p>
        </p:txBody>
      </p:sp>
      <p:pic>
        <p:nvPicPr>
          <p:cNvPr id="29698" name="Picture 2" descr="Tres dimensiones de procesamiento de un hombre verde 3D construir un muro de ladrillos concepto de carrera Building Foto de archivo - 190879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1728" y="1471353"/>
            <a:ext cx="3402272" cy="32146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24443" y="236913"/>
          <a:ext cx="6741623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623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+mn-lt"/>
                        </a:rPr>
                        <a:t>4.</a:t>
                      </a:r>
                      <a:r>
                        <a:rPr lang="es-ES" sz="2400" b="1" baseline="0" dirty="0" smtClean="0">
                          <a:latin typeface="+mn-lt"/>
                        </a:rPr>
                        <a:t> ESTIMULA TU MOTIVACIÓN Y COMPARTELA: celebra los logros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35842" name="Picture 2" descr="utensilios-de-cocina-listado-de-nombre-menaje-de-cocina-aparatos-cosas-li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343" y="1379069"/>
            <a:ext cx="2619375" cy="2336721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5513" y="3990109"/>
            <a:ext cx="384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4B3"/>
                </a:solidFill>
              </a:rPr>
              <a:t>REVISAD REGULARMENTE EL CUMPLIMIENTO DE OBJETIVOS</a:t>
            </a:r>
            <a:endParaRPr lang="es-ES_tradnl" sz="2400" b="1" dirty="0">
              <a:solidFill>
                <a:srgbClr val="0074B3"/>
              </a:solidFill>
            </a:endParaRPr>
          </a:p>
        </p:txBody>
      </p:sp>
      <p:pic>
        <p:nvPicPr>
          <p:cNvPr id="35844" name="Picture 4" descr="Ganar, Éxito, Logro, El Deporte, Premio, Med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3856" y="881542"/>
            <a:ext cx="2544419" cy="3108567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846682" y="3990109"/>
            <a:ext cx="3391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4B3"/>
                </a:solidFill>
              </a:rPr>
              <a:t>CELEBRAD LOS LOGROS</a:t>
            </a:r>
            <a:endParaRPr lang="es-ES_tradnl" sz="2400" b="1" dirty="0">
              <a:solidFill>
                <a:srgbClr val="0074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2732089" y="2886076"/>
            <a:ext cx="663575" cy="5810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 rot="780000">
            <a:off x="406989" y="2764630"/>
            <a:ext cx="5943600" cy="242888"/>
          </a:xfrm>
          <a:prstGeom prst="parallelogram">
            <a:avLst>
              <a:gd name="adj" fmla="val 170614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 rot="780000">
            <a:off x="4508276" y="2374885"/>
            <a:ext cx="1417637" cy="863204"/>
          </a:xfrm>
          <a:prstGeom prst="cube">
            <a:avLst>
              <a:gd name="adj" fmla="val 11722"/>
            </a:avLst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Verdana" pitchFamily="32" charset="0"/>
              </a:rPr>
              <a:t>Recursos</a:t>
            </a:r>
            <a:endParaRPr lang="en-US" sz="18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28681" name="AutoShape 8"/>
          <p:cNvSpPr>
            <a:spLocks noChangeArrowheads="1"/>
          </p:cNvSpPr>
          <p:nvPr/>
        </p:nvSpPr>
        <p:spPr bwMode="auto">
          <a:xfrm rot="780000">
            <a:off x="1001485" y="1805712"/>
            <a:ext cx="1417638" cy="863203"/>
          </a:xfrm>
          <a:prstGeom prst="cube">
            <a:avLst>
              <a:gd name="adj" fmla="val 11722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Verdana" pitchFamily="32" charset="0"/>
              </a:rPr>
              <a:t>Demandas</a:t>
            </a:r>
            <a:endParaRPr lang="en-US" sz="18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28682" name="AutoShape 9"/>
          <p:cNvSpPr>
            <a:spLocks noChangeArrowheads="1"/>
          </p:cNvSpPr>
          <p:nvPr/>
        </p:nvSpPr>
        <p:spPr bwMode="auto">
          <a:xfrm>
            <a:off x="6619874" y="1800225"/>
            <a:ext cx="857250" cy="1591526"/>
          </a:xfrm>
          <a:prstGeom prst="upArrow">
            <a:avLst>
              <a:gd name="adj1" fmla="val 50000"/>
              <a:gd name="adj2" fmla="val 82361"/>
            </a:avLst>
          </a:prstGeom>
          <a:solidFill>
            <a:srgbClr val="0C55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 rot="-5400000">
            <a:off x="6613651" y="2762770"/>
            <a:ext cx="9864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Verdana" pitchFamily="32" charset="0"/>
              </a:rPr>
              <a:t>Estrés</a:t>
            </a:r>
            <a:endParaRPr lang="en-US" sz="1800" dirty="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228400" y="4438217"/>
            <a:ext cx="663575" cy="5810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 rot="9984927" flipV="1">
            <a:off x="982268" y="4288606"/>
            <a:ext cx="4737210" cy="299222"/>
          </a:xfrm>
          <a:prstGeom prst="parallelogram">
            <a:avLst>
              <a:gd name="adj" fmla="val 170614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 rot="20561737">
            <a:off x="973682" y="3999101"/>
            <a:ext cx="1417638" cy="863203"/>
          </a:xfrm>
          <a:prstGeom prst="cube">
            <a:avLst>
              <a:gd name="adj" fmla="val 11722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Verdana" pitchFamily="32" charset="0"/>
              </a:rPr>
              <a:t>Demandas</a:t>
            </a:r>
            <a:endParaRPr lang="en-US" sz="18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20655703">
            <a:off x="4021496" y="3443935"/>
            <a:ext cx="1417637" cy="863204"/>
          </a:xfrm>
          <a:prstGeom prst="cube">
            <a:avLst>
              <a:gd name="adj" fmla="val 11722"/>
            </a:avLst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dirty="0" err="1" smtClean="0">
                <a:solidFill>
                  <a:srgbClr val="000000"/>
                </a:solidFill>
                <a:latin typeface="Verdana" pitchFamily="32" charset="0"/>
              </a:rPr>
              <a:t>Recursos</a:t>
            </a:r>
            <a:endParaRPr lang="en-US" sz="18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10800000">
            <a:off x="5762624" y="3540825"/>
            <a:ext cx="857250" cy="1602676"/>
          </a:xfrm>
          <a:prstGeom prst="upArrow">
            <a:avLst>
              <a:gd name="adj1" fmla="val 50000"/>
              <a:gd name="adj2" fmla="val 82361"/>
            </a:avLst>
          </a:prstGeom>
          <a:solidFill>
            <a:srgbClr val="0C55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 rot="-5400000">
            <a:off x="5729722" y="3882537"/>
            <a:ext cx="98646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sz="1800" dirty="0" err="1" smtClean="0">
                <a:solidFill>
                  <a:srgbClr val="FFFFFF"/>
                </a:solidFill>
                <a:latin typeface="Verdana" pitchFamily="32" charset="0"/>
              </a:rPr>
              <a:t>Estrés</a:t>
            </a:r>
            <a:endParaRPr lang="en-US" sz="1800" dirty="0">
              <a:solidFill>
                <a:srgbClr val="FFFFFF"/>
              </a:solidFill>
              <a:latin typeface="Verdana" pitchFamily="32" charset="0"/>
            </a:endParaRPr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24443" y="236913"/>
          <a:ext cx="6741623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623"/>
              </a:tblGrid>
              <a:tr h="1165860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+mn-lt"/>
                        </a:rPr>
                        <a:t>4.</a:t>
                      </a:r>
                      <a:r>
                        <a:rPr lang="es-ES" sz="2400" b="1" baseline="0" dirty="0" smtClean="0">
                          <a:latin typeface="+mn-lt"/>
                        </a:rPr>
                        <a:t> ESTIMULA TU MOTIVACIÓN Y COMPARTELA: Identifica y refuerza las fortalezas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28674" name="Picture 2" descr="Postit, Memo, Hoja Informativa, Mensaje, No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6065" y="3860508"/>
            <a:ext cx="2177936" cy="1289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4453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2896"/>
            <a:ext cx="8341725" cy="33944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ES" dirty="0" smtClean="0">
                <a:latin typeface="+mn-lt"/>
              </a:rPr>
              <a:t>¿</a:t>
            </a:r>
            <a:r>
              <a:rPr lang="es-ES" b="1" dirty="0" smtClean="0">
                <a:solidFill>
                  <a:srgbClr val="0074B3"/>
                </a:solidFill>
                <a:latin typeface="+mn-lt"/>
              </a:rPr>
              <a:t>CUÁNTAS VECES HABÉIS REFORZADO, ELOGIADO EN EL ÚLTIMO MES?</a:t>
            </a:r>
          </a:p>
          <a:p>
            <a:pPr algn="ctr">
              <a:buNone/>
            </a:pPr>
            <a:endParaRPr lang="es-ES" b="1" dirty="0" smtClean="0">
              <a:solidFill>
                <a:srgbClr val="0074B3"/>
              </a:solidFill>
              <a:latin typeface="+mn-lt"/>
            </a:endParaRPr>
          </a:p>
          <a:p>
            <a:pPr algn="ctr">
              <a:buNone/>
            </a:pPr>
            <a:r>
              <a:rPr lang="es-ES" b="1" dirty="0" smtClean="0">
                <a:solidFill>
                  <a:srgbClr val="0074B3"/>
                </a:solidFill>
                <a:latin typeface="+mn-lt"/>
              </a:rPr>
              <a:t>¿CÓMO?</a:t>
            </a:r>
          </a:p>
          <a:p>
            <a:pPr>
              <a:buNone/>
            </a:pPr>
            <a:endParaRPr lang="es-ES" dirty="0" smtClean="0">
              <a:latin typeface="+mn-lt"/>
            </a:endParaRPr>
          </a:p>
          <a:p>
            <a:pPr>
              <a:buNone/>
            </a:pPr>
            <a:r>
              <a:rPr lang="es-ES" sz="2800" b="1" dirty="0" smtClean="0">
                <a:solidFill>
                  <a:srgbClr val="0074B3"/>
                </a:solidFill>
                <a:latin typeface="+mn-lt"/>
              </a:rPr>
              <a:t>Comportamiento</a:t>
            </a:r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: lo que hace el colaborador que es valioso</a:t>
            </a:r>
          </a:p>
          <a:p>
            <a:pPr>
              <a:buNone/>
            </a:pPr>
            <a:r>
              <a:rPr lang="es-ES" sz="2800" b="1" dirty="0" smtClean="0">
                <a:solidFill>
                  <a:srgbClr val="0074B3"/>
                </a:solidFill>
                <a:latin typeface="+mn-lt"/>
              </a:rPr>
              <a:t>Efecto</a:t>
            </a:r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: por qué ese desempeño es importante; de qué manera contribuye</a:t>
            </a:r>
          </a:p>
          <a:p>
            <a:pPr>
              <a:buNone/>
            </a:pPr>
            <a:r>
              <a:rPr lang="es-ES" sz="2800" b="1" dirty="0" smtClean="0">
                <a:solidFill>
                  <a:srgbClr val="0074B3"/>
                </a:solidFill>
                <a:latin typeface="+mn-lt"/>
              </a:rPr>
              <a:t>Agradecimiento</a:t>
            </a:r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: una expresión tangible</a:t>
            </a:r>
            <a:endParaRPr lang="es-ES_tradnl" sz="2800" dirty="0">
              <a:solidFill>
                <a:srgbClr val="0074B3"/>
              </a:solidFill>
              <a:latin typeface="+mn-lt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57200" y="187036"/>
          <a:ext cx="8341725" cy="1165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725"/>
              </a:tblGrid>
              <a:tr h="1165860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+mn-lt"/>
                        </a:rPr>
                        <a:t>4.</a:t>
                      </a:r>
                      <a:r>
                        <a:rPr lang="es-ES" sz="2400" b="1" baseline="0" dirty="0" smtClean="0">
                          <a:latin typeface="+mn-lt"/>
                        </a:rPr>
                        <a:t> ESTIMULA TU MOTIVACIÓN Y COMPARTELA: </a:t>
                      </a:r>
                      <a:r>
                        <a:rPr lang="es-ES" sz="2400" b="1" dirty="0" smtClean="0">
                          <a:latin typeface="+mn-lt"/>
                        </a:rPr>
                        <a:t>Refuerza aspectos positivos individuales y grupales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	Los miembros de un equipo efectivo comprenden la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interdependencia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y aceptan que cada uno en el equipo es importante para el éxito del proyecto. Cada integrante puede contar con que los otros hacen lo que dicen que harán</a:t>
            </a:r>
          </a:p>
          <a:p>
            <a:endParaRPr lang="es-ES" dirty="0" smtClean="0"/>
          </a:p>
          <a:p>
            <a:endParaRPr lang="es-ES_tradn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7200" y="187036"/>
          <a:ext cx="6076605" cy="6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6130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5.</a:t>
                      </a:r>
                      <a:r>
                        <a:rPr lang="es-ES" sz="2400" baseline="0" dirty="0" smtClean="0"/>
                        <a:t> CONFÍA Y DELEGA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698270" y="2443942"/>
          <a:ext cx="7448203" cy="253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" y="193638"/>
            <a:ext cx="6967369" cy="857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558B"/>
                </a:solidFill>
                <a:effectLst/>
                <a:uLnTx/>
                <a:uFillTx/>
                <a:latin typeface="Frutiger Linotype"/>
                <a:ea typeface="+mj-ea"/>
                <a:cs typeface="Frutiger Linotype"/>
              </a:rPr>
              <a:t>CARACTERÍSTICAS DEL PAE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ebdings" pitchFamily="18" charset="2"/>
              <a:buChar char="a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Arial" charset="0"/>
              <a:ea typeface="+mn-ea"/>
              <a:cs typeface="Frutiger Linotype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Linotype"/>
              <a:ea typeface="+mn-ea"/>
              <a:cs typeface="Frutiger Linotype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5636" y="685801"/>
            <a:ext cx="796359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buFont typeface="Webdings" pitchFamily="18" charset="2"/>
              <a:buChar char="a"/>
            </a:pPr>
            <a:r>
              <a:rPr lang="es-ES" sz="2000" b="1" dirty="0" smtClean="0">
                <a:solidFill>
                  <a:srgbClr val="0074B3"/>
                </a:solidFill>
              </a:rPr>
              <a:t>Gestión Cuestiones de la Vida Diaria </a:t>
            </a:r>
            <a:r>
              <a:rPr lang="es-ES" sz="2000" dirty="0" smtClean="0">
                <a:solidFill>
                  <a:srgbClr val="0074B3"/>
                </a:solidFill>
              </a:rPr>
              <a:t>(temas legales, financieros, recursos sociales, </a:t>
            </a:r>
            <a:r>
              <a:rPr lang="es-ES" sz="2000" dirty="0" err="1" smtClean="0">
                <a:solidFill>
                  <a:srgbClr val="0074B3"/>
                </a:solidFill>
              </a:rPr>
              <a:t>etc</a:t>
            </a:r>
            <a:r>
              <a:rPr lang="es-ES" sz="2000" dirty="0" smtClean="0">
                <a:solidFill>
                  <a:srgbClr val="0074B3"/>
                </a:solidFill>
              </a:rPr>
              <a:t>): </a:t>
            </a:r>
          </a:p>
          <a:p>
            <a:pPr marL="1600200" lvl="3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Lunes a viernes de 9,00h a 18,00h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b="1" dirty="0" smtClean="0">
                <a:solidFill>
                  <a:srgbClr val="0074B3"/>
                </a:solidFill>
              </a:rPr>
              <a:t>Apoyo Emocional: </a:t>
            </a:r>
            <a:r>
              <a:rPr lang="es-ES" sz="2000" dirty="0" smtClean="0">
                <a:solidFill>
                  <a:srgbClr val="0074B3"/>
                </a:solidFill>
              </a:rPr>
              <a:t>24 horas/365 días al año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A</a:t>
            </a:r>
            <a:r>
              <a:rPr lang="es-ES_tradnl" sz="2000" dirty="0" err="1" smtClean="0">
                <a:solidFill>
                  <a:srgbClr val="0074B3"/>
                </a:solidFill>
              </a:rPr>
              <a:t>nónimo</a:t>
            </a:r>
            <a:r>
              <a:rPr lang="es-ES_tradnl" sz="2000" dirty="0" smtClean="0">
                <a:solidFill>
                  <a:srgbClr val="0074B3"/>
                </a:solidFill>
              </a:rPr>
              <a:t> y</a:t>
            </a:r>
            <a:r>
              <a:rPr lang="es-ES" sz="2000" dirty="0" smtClean="0">
                <a:solidFill>
                  <a:srgbClr val="0074B3"/>
                </a:solidFill>
              </a:rPr>
              <a:t> voluntario.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Contacto telefónico directo con asesor profesional.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Nº de llamadas ilimitado.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Gratuito: </a:t>
            </a:r>
            <a:r>
              <a:rPr lang="es-ES" sz="2000" b="1" dirty="0" smtClean="0">
                <a:solidFill>
                  <a:srgbClr val="0074B3"/>
                </a:solidFill>
              </a:rPr>
              <a:t>900 </a:t>
            </a:r>
            <a:r>
              <a:rPr lang="es-ES_tradnl" sz="2000" b="1" dirty="0" smtClean="0">
                <a:solidFill>
                  <a:srgbClr val="0074B3"/>
                </a:solidFill>
              </a:rPr>
              <a:t>102 986</a:t>
            </a:r>
            <a:endParaRPr lang="es-ES" sz="2000" b="1" dirty="0" smtClean="0">
              <a:solidFill>
                <a:srgbClr val="0074B3"/>
              </a:solidFill>
            </a:endParaRP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Consultas cara a cara con abogados y psicólogos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Miembros unidad familiar incluidos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b="1" dirty="0" smtClean="0">
                <a:solidFill>
                  <a:srgbClr val="0074B3"/>
                </a:solidFill>
              </a:rPr>
              <a:t>Servicio de gestión de documentos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b="1" dirty="0" smtClean="0">
                <a:solidFill>
                  <a:srgbClr val="0074B3"/>
                </a:solidFill>
              </a:rPr>
              <a:t>Portal salud y bienestar “www.icaslifestyle.com” </a:t>
            </a:r>
          </a:p>
          <a:p>
            <a:pPr marL="1143000" lvl="2" indent="-228600">
              <a:buFont typeface="Webdings" pitchFamily="18" charset="2"/>
              <a:buChar char="a"/>
            </a:pPr>
            <a:r>
              <a:rPr lang="es-ES" sz="2000" dirty="0" smtClean="0">
                <a:solidFill>
                  <a:srgbClr val="0074B3"/>
                </a:solidFill>
              </a:rPr>
              <a:t>Usuario: CEPSA, Contraseña: ICAS</a:t>
            </a:r>
            <a:endParaRPr lang="es-ES" sz="2000" dirty="0">
              <a:solidFill>
                <a:srgbClr val="0074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00150"/>
            <a:ext cx="8686802" cy="39433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s-ES" sz="3400" dirty="0" smtClean="0">
              <a:solidFill>
                <a:srgbClr val="0074B3"/>
              </a:solidFill>
              <a:latin typeface="+mn-lt"/>
            </a:endParaRPr>
          </a:p>
          <a:p>
            <a:endParaRPr lang="es-ES" sz="3400" dirty="0" smtClean="0">
              <a:solidFill>
                <a:srgbClr val="0074B3"/>
              </a:solidFill>
              <a:latin typeface="+mn-lt"/>
            </a:endParaRPr>
          </a:p>
          <a:p>
            <a:endParaRPr lang="es-ES" dirty="0" smtClean="0">
              <a:solidFill>
                <a:srgbClr val="0074B3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57201" y="1200150"/>
          <a:ext cx="3965171" cy="369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199" y="187036"/>
          <a:ext cx="6458990" cy="6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8990"/>
              </a:tblGrid>
              <a:tr h="6130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6.</a:t>
                      </a:r>
                      <a:r>
                        <a:rPr lang="es-ES" sz="2400" baseline="0" dirty="0" smtClean="0"/>
                        <a:t>  MANTÉN UNA ACTITUD POSTIVA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5137266" y="1200150"/>
            <a:ext cx="3591099" cy="3698421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7 Conector"/>
          <p:cNvSpPr/>
          <p:nvPr/>
        </p:nvSpPr>
        <p:spPr>
          <a:xfrm>
            <a:off x="6650182" y="2743200"/>
            <a:ext cx="731520" cy="54864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7200" y="187037"/>
          <a:ext cx="6076605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baseline="0" dirty="0" smtClean="0"/>
                        <a:t>6. MANTÉN UNA ACTITUD POSITIVA: Manejo de quejas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20482" name="Picture 2" descr="https://static.wixstatic.com/media/6b6cde_96ba589104824bdfaa8d3a9aeb10e872~mv2.jpg/v1/fill/w_612,h_448,al_c,lg_1,q_80/6b6cde_96ba589104824bdfaa8d3a9aeb10e872~m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6601" y="1669256"/>
            <a:ext cx="58293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200150"/>
            <a:ext cx="5394960" cy="370020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endParaRPr lang="es-ES" sz="3200" dirty="0" smtClean="0">
              <a:solidFill>
                <a:srgbClr val="0074B3"/>
              </a:solidFill>
              <a:latin typeface="+mn-lt"/>
            </a:endParaRPr>
          </a:p>
          <a:p>
            <a:pPr marL="457200" indent="-457200">
              <a:buAutoNum type="arabicPeriod"/>
            </a:pPr>
            <a:r>
              <a:rPr lang="es-ES" sz="3200" dirty="0" smtClean="0">
                <a:solidFill>
                  <a:srgbClr val="0074B3"/>
                </a:solidFill>
                <a:latin typeface="+mn-lt"/>
              </a:rPr>
              <a:t>¿Hay protocolos de comunicación en mi equipo?</a:t>
            </a:r>
          </a:p>
          <a:p>
            <a:pPr marL="457200" indent="-457200">
              <a:buAutoNum type="arabicPeriod"/>
            </a:pPr>
            <a:r>
              <a:rPr lang="es-ES" sz="3200" dirty="0" smtClean="0">
                <a:solidFill>
                  <a:srgbClr val="0074B3"/>
                </a:solidFill>
                <a:latin typeface="+mn-lt"/>
              </a:rPr>
              <a:t>Piensa antes de hablar: ¿qué vas a decir? ¿cómo lo vas a decir?</a:t>
            </a:r>
          </a:p>
          <a:p>
            <a:pPr marL="457200" indent="-457200">
              <a:buAutoNum type="arabicPeriod"/>
            </a:pPr>
            <a:r>
              <a:rPr lang="es-ES" sz="3200" dirty="0" smtClean="0">
                <a:solidFill>
                  <a:srgbClr val="0074B3"/>
                </a:solidFill>
                <a:latin typeface="+mn-lt"/>
              </a:rPr>
              <a:t>Elije los canales adecuados de comunicación</a:t>
            </a:r>
          </a:p>
          <a:p>
            <a:pPr marL="457200" indent="-457200">
              <a:buAutoNum type="arabicPeriod"/>
            </a:pPr>
            <a:r>
              <a:rPr lang="es-ES" sz="3200" dirty="0" smtClean="0">
                <a:solidFill>
                  <a:srgbClr val="0074B3"/>
                </a:solidFill>
                <a:latin typeface="+mn-lt"/>
              </a:rPr>
              <a:t>¿Cuáles son los déficits de comunicación en tu equipo? ¿Cómo se podría mejorar la comunicación?</a:t>
            </a:r>
          </a:p>
          <a:p>
            <a:pPr marL="457200" indent="-457200">
              <a:buAutoNum type="arabicPeriod"/>
            </a:pPr>
            <a:r>
              <a:rPr lang="es-ES" sz="3200" dirty="0" smtClean="0">
                <a:solidFill>
                  <a:srgbClr val="0074B3"/>
                </a:solidFill>
                <a:latin typeface="+mn-lt"/>
              </a:rPr>
              <a:t>Muestra empatía</a:t>
            </a:r>
          </a:p>
          <a:p>
            <a:pPr>
              <a:buNone/>
            </a:pPr>
            <a:endParaRPr lang="es-ES" b="1" dirty="0" smtClean="0">
              <a:solidFill>
                <a:srgbClr val="0074B3"/>
              </a:solidFill>
            </a:endParaRPr>
          </a:p>
        </p:txBody>
      </p:sp>
      <p:pic>
        <p:nvPicPr>
          <p:cNvPr id="90114" name="Picture 2" descr="http://resolving.es/wp-content/uploads/2014/08/reunion-del-grupo-de-negoc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160" y="1265635"/>
            <a:ext cx="3042457" cy="2674599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" y="187036"/>
          <a:ext cx="6076605" cy="61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613064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7.</a:t>
                      </a:r>
                      <a:r>
                        <a:rPr lang="es-ES" sz="2400" baseline="0" dirty="0" smtClean="0"/>
                        <a:t> CUIDA LA COMUNICACION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95289" y="1006079"/>
            <a:ext cx="8318499" cy="39292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0" hangingPunct="0">
              <a:spcBef>
                <a:spcPct val="0"/>
              </a:spcBef>
              <a:buNone/>
            </a:pPr>
            <a:endParaRPr lang="es-ES" sz="2400" u="sng" dirty="0" smtClean="0">
              <a:solidFill>
                <a:schemeClr val="accent2"/>
              </a:solidFill>
            </a:endParaRPr>
          </a:p>
          <a:p>
            <a:pPr eaLnBrk="0" hangingPunct="0">
              <a:spcBef>
                <a:spcPct val="0"/>
              </a:spcBef>
              <a:buNone/>
            </a:pPr>
            <a:r>
              <a:rPr lang="es-ES_tradnl" dirty="0" smtClean="0">
                <a:solidFill>
                  <a:srgbClr val="0074B3"/>
                </a:solidFill>
              </a:rPr>
              <a:t>Prestar atención a lo que una persona nos cuenta y además, hacérselo ver con palabras y gestos</a:t>
            </a:r>
            <a:r>
              <a:rPr lang="es-ES" dirty="0" smtClean="0">
                <a:solidFill>
                  <a:srgbClr val="0074B3"/>
                </a:solidFill>
                <a:cs typeface="Arial" charset="0"/>
                <a:hlinkClick r:id="rId3"/>
              </a:rPr>
              <a:t>  </a:t>
            </a:r>
            <a:endParaRPr lang="es-ES_tradnl" dirty="0" smtClean="0">
              <a:solidFill>
                <a:srgbClr val="0074B3"/>
              </a:solidFill>
            </a:endParaRPr>
          </a:p>
          <a:p>
            <a:pPr eaLnBrk="0" hangingPunct="0">
              <a:spcBef>
                <a:spcPct val="0"/>
              </a:spcBef>
              <a:buNone/>
            </a:pPr>
            <a:endParaRPr lang="es-ES" u="sng" dirty="0" smtClean="0">
              <a:solidFill>
                <a:srgbClr val="0074B3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Con interés y e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liminando distractores</a:t>
            </a:r>
            <a:endParaRPr lang="es-ES" sz="2400" dirty="0">
              <a:solidFill>
                <a:srgbClr val="0074B3"/>
              </a:solidFill>
              <a:latin typeface="+mn-lt"/>
            </a:endParaRPr>
          </a:p>
          <a:p>
            <a:pPr eaLnBrk="0" hangingPunct="0">
              <a:spcBef>
                <a:spcPct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Prestando atención a lo </a:t>
            </a:r>
            <a:r>
              <a:rPr lang="es-ES" sz="2400" dirty="0">
                <a:solidFill>
                  <a:srgbClr val="0074B3"/>
                </a:solidFill>
                <a:latin typeface="+mn-lt"/>
              </a:rPr>
              <a:t>que está diciendo, identificando sus </a:t>
            </a: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sentimientos y atendiendo a </a:t>
            </a:r>
            <a:r>
              <a:rPr lang="es-ES" sz="2400" dirty="0">
                <a:solidFill>
                  <a:srgbClr val="0074B3"/>
                </a:solidFill>
                <a:latin typeface="+mn-lt"/>
              </a:rPr>
              <a:t>cuándo nos da la señal para que nosotros hablemos</a:t>
            </a:r>
          </a:p>
          <a:p>
            <a:pPr eaLnBrk="0" hangingPunct="0">
              <a:spcBef>
                <a:spcPct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Con </a:t>
            </a:r>
            <a:r>
              <a:rPr lang="es-ES" sz="2400" dirty="0">
                <a:solidFill>
                  <a:srgbClr val="0074B3"/>
                </a:solidFill>
                <a:latin typeface="+mn-lt"/>
              </a:rPr>
              <a:t>palabras de asentimiento: (“ya veo”, “uh-uh,...”, parafraseando)</a:t>
            </a:r>
          </a:p>
          <a:p>
            <a:pPr eaLnBrk="0" hangingPunct="0">
              <a:spcBef>
                <a:spcPct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Haciendo preguntas</a:t>
            </a:r>
          </a:p>
          <a:p>
            <a:pPr eaLnBrk="0" hangingPunct="0">
              <a:spcBef>
                <a:spcPct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Resumiendo lo que la otra persona ha dicho</a:t>
            </a:r>
          </a:p>
          <a:p>
            <a:pPr eaLnBrk="0" hangingPunct="0">
              <a:spcBef>
                <a:spcPct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Sin interrumpir, ni ir por delante haciendo predicciones, sin ignorar, criticar o culpar.</a:t>
            </a:r>
          </a:p>
          <a:p>
            <a:pPr eaLnBrk="0" hangingPunct="0">
              <a:spcBef>
                <a:spcPct val="0"/>
              </a:spcBef>
            </a:pPr>
            <a:endParaRPr lang="es-ES" sz="2400" dirty="0">
              <a:solidFill>
                <a:srgbClr val="0074B3"/>
              </a:solidFill>
              <a:latin typeface="+mn-lt"/>
            </a:endParaRPr>
          </a:p>
        </p:txBody>
      </p:sp>
      <p:pic>
        <p:nvPicPr>
          <p:cNvPr id="214021" name="Picture 5" descr="orej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2413" y="1186988"/>
            <a:ext cx="841375" cy="114300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7200" y="187037"/>
          <a:ext cx="6076605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7.</a:t>
                      </a:r>
                      <a:r>
                        <a:rPr lang="es-ES" sz="2400" baseline="0" dirty="0" smtClean="0"/>
                        <a:t> CUIDA LA COMUNICACIÓN: Escucha activa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341725" cy="3394472"/>
          </a:xfrm>
        </p:spPr>
        <p:txBody>
          <a:bodyPr>
            <a:normAutofit fontScale="77500" lnSpcReduction="20000"/>
          </a:bodyPr>
          <a:lstStyle/>
          <a:p>
            <a:endParaRPr lang="es-ES" dirty="0" smtClean="0">
              <a:solidFill>
                <a:srgbClr val="0074B3"/>
              </a:solidFill>
            </a:endParaRPr>
          </a:p>
          <a:p>
            <a:endParaRPr lang="es-ES" dirty="0" smtClean="0">
              <a:solidFill>
                <a:srgbClr val="0074B3"/>
              </a:solidFill>
            </a:endParaRPr>
          </a:p>
          <a:p>
            <a:pPr>
              <a:buNone/>
            </a:pPr>
            <a:r>
              <a:rPr lang="es-ES" dirty="0" smtClean="0">
                <a:solidFill>
                  <a:srgbClr val="0074B3"/>
                </a:solidFill>
              </a:rPr>
              <a:t>	</a:t>
            </a:r>
            <a:r>
              <a:rPr lang="es-ES" sz="2800" dirty="0" smtClean="0">
                <a:solidFill>
                  <a:srgbClr val="0074B3"/>
                </a:solidFill>
              </a:rPr>
              <a:t>- Un responsable de la reunión</a:t>
            </a:r>
          </a:p>
          <a:p>
            <a:pPr>
              <a:buNone/>
            </a:pPr>
            <a:endParaRPr lang="es-ES" sz="2800" dirty="0" smtClean="0">
              <a:solidFill>
                <a:srgbClr val="0074B3"/>
              </a:solidFill>
            </a:endParaRPr>
          </a:p>
          <a:p>
            <a:pPr>
              <a:buNone/>
            </a:pPr>
            <a:r>
              <a:rPr lang="es-ES" sz="2800" dirty="0" smtClean="0">
                <a:solidFill>
                  <a:srgbClr val="0074B3"/>
                </a:solidFill>
              </a:rPr>
              <a:t>	- Puntos a tratar</a:t>
            </a:r>
          </a:p>
          <a:p>
            <a:pPr>
              <a:buNone/>
            </a:pPr>
            <a:endParaRPr lang="es-ES" sz="2800" dirty="0" smtClean="0">
              <a:solidFill>
                <a:srgbClr val="0074B3"/>
              </a:solidFill>
            </a:endParaRPr>
          </a:p>
          <a:p>
            <a:pPr>
              <a:buNone/>
            </a:pPr>
            <a:r>
              <a:rPr lang="es-ES" sz="2800" dirty="0" smtClean="0">
                <a:solidFill>
                  <a:srgbClr val="0074B3"/>
                </a:solidFill>
              </a:rPr>
              <a:t>	- Delimitar horario</a:t>
            </a:r>
          </a:p>
          <a:p>
            <a:pPr>
              <a:buNone/>
            </a:pPr>
            <a:endParaRPr lang="es-ES" sz="2800" dirty="0" smtClean="0">
              <a:solidFill>
                <a:srgbClr val="0074B3"/>
              </a:solidFill>
            </a:endParaRPr>
          </a:p>
          <a:p>
            <a:pPr>
              <a:buNone/>
            </a:pPr>
            <a:r>
              <a:rPr lang="es-ES" sz="2800" dirty="0" smtClean="0">
                <a:solidFill>
                  <a:srgbClr val="0074B3"/>
                </a:solidFill>
              </a:rPr>
              <a:t>	- Llevar a cabo sugerencias y recomendacione</a:t>
            </a:r>
            <a:r>
              <a:rPr lang="es-ES" dirty="0" smtClean="0">
                <a:solidFill>
                  <a:srgbClr val="0074B3"/>
                </a:solidFill>
              </a:rPr>
              <a:t>s</a:t>
            </a:r>
          </a:p>
          <a:p>
            <a:pPr>
              <a:buNone/>
            </a:pPr>
            <a:r>
              <a:rPr lang="es-ES" dirty="0" smtClean="0"/>
              <a:t>	</a:t>
            </a:r>
            <a:endParaRPr lang="es-ES_tradnl" dirty="0"/>
          </a:p>
        </p:txBody>
      </p:sp>
      <p:pic>
        <p:nvPicPr>
          <p:cNvPr id="6" name="Picture 5" descr="ANd9GcTqu1KBEmyvGJGIRSo2mT8uPCUdmVJVsg_okMH9gZnMBJWhQdRLVdXeZN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5681" y="2467654"/>
            <a:ext cx="2171487" cy="12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57200" y="187037"/>
          <a:ext cx="6076605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7.</a:t>
                      </a:r>
                      <a:r>
                        <a:rPr lang="es-ES" sz="2400" baseline="0" dirty="0" smtClean="0"/>
                        <a:t> CUIDA LA COMUNICACIÓN: Reuniones eficaces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" y="187037"/>
          <a:ext cx="6076605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605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8.</a:t>
                      </a:r>
                      <a:r>
                        <a:rPr lang="es-ES" sz="2400" baseline="0" dirty="0" smtClean="0"/>
                        <a:t> SOLUCIONA LOS  CONFLICTOS EFICIENTEMENTE: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5810596" cy="36627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No evites el problema</a:t>
            </a:r>
          </a:p>
          <a:p>
            <a:pPr>
              <a:spcBef>
                <a:spcPts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Recoge toda la información</a:t>
            </a:r>
          </a:p>
          <a:p>
            <a:pPr>
              <a:spcBef>
                <a:spcPts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No busques culpables</a:t>
            </a:r>
          </a:p>
          <a:p>
            <a:pPr>
              <a:spcBef>
                <a:spcPts val="0"/>
              </a:spcBef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Habla con la persona: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Describe el problema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Separa a la persona del problema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Describid cada uno qué os interesaría conseguir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Lluvia de ideas sobre posibles soluciones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Tomad una decisión</a:t>
            </a:r>
          </a:p>
          <a:p>
            <a:pPr lvl="1">
              <a:spcBef>
                <a:spcPts val="0"/>
              </a:spcBef>
            </a:pPr>
            <a:r>
              <a:rPr lang="es-ES" sz="2400" dirty="0" smtClean="0">
                <a:solidFill>
                  <a:srgbClr val="0074B3"/>
                </a:solidFill>
                <a:latin typeface="+mn-lt"/>
              </a:rPr>
              <a:t>Revisad si funciona</a:t>
            </a:r>
          </a:p>
          <a:p>
            <a:pPr lvl="1"/>
            <a:endParaRPr lang="es-ES" dirty="0" smtClean="0"/>
          </a:p>
          <a:p>
            <a:endParaRPr lang="es-ES_tradnl" dirty="0"/>
          </a:p>
        </p:txBody>
      </p:sp>
      <p:pic>
        <p:nvPicPr>
          <p:cNvPr id="9218" name="Picture 2" descr="http://almeria.nueva-acropolis.es/images/filiales/almeria/conflict--225-x-246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796" y="1359132"/>
            <a:ext cx="2576946" cy="3167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00150"/>
            <a:ext cx="8341725" cy="895350"/>
          </a:xfrm>
        </p:spPr>
        <p:txBody>
          <a:bodyPr>
            <a:normAutofit fontScale="25000" lnSpcReduction="20000"/>
          </a:bodyPr>
          <a:lstStyle/>
          <a:p>
            <a:r>
              <a:rPr lang="es-ES" sz="6200" dirty="0" smtClean="0">
                <a:solidFill>
                  <a:srgbClr val="0074B3"/>
                </a:solidFill>
                <a:latin typeface="+mn-lt"/>
              </a:rPr>
              <a:t>No se puede cambiar a la persona</a:t>
            </a:r>
          </a:p>
          <a:p>
            <a:r>
              <a:rPr lang="es-ES" sz="6200" dirty="0" smtClean="0">
                <a:solidFill>
                  <a:srgbClr val="0074B3"/>
                </a:solidFill>
                <a:latin typeface="+mn-lt"/>
              </a:rPr>
              <a:t>Se puede pedir un cambio sobre un comportamiento específico</a:t>
            </a:r>
          </a:p>
          <a:p>
            <a:r>
              <a:rPr lang="es-ES" sz="6200" dirty="0" smtClean="0">
                <a:solidFill>
                  <a:srgbClr val="0074B3"/>
                </a:solidFill>
                <a:latin typeface="+mn-lt"/>
              </a:rPr>
              <a:t>Actitud positiva</a:t>
            </a:r>
          </a:p>
          <a:p>
            <a:pPr lvl="1">
              <a:buNone/>
            </a:pPr>
            <a:endParaRPr lang="es-ES" sz="6200" dirty="0" smtClean="0">
              <a:solidFill>
                <a:srgbClr val="0074B3"/>
              </a:solidFill>
              <a:latin typeface="+mn-lt"/>
            </a:endParaRPr>
          </a:p>
          <a:p>
            <a:pPr lvl="1">
              <a:buNone/>
            </a:pPr>
            <a:endParaRPr lang="es-ES" sz="3800" dirty="0" smtClean="0">
              <a:solidFill>
                <a:srgbClr val="0074B3"/>
              </a:solidFill>
              <a:latin typeface="+mn-lt"/>
            </a:endParaRPr>
          </a:p>
          <a:p>
            <a:endParaRPr lang="es-ES_tradnl" sz="3800" i="1" dirty="0" smtClean="0">
              <a:solidFill>
                <a:srgbClr val="0074B3"/>
              </a:solidFill>
              <a:latin typeface="+mn-lt"/>
            </a:endParaRPr>
          </a:p>
          <a:p>
            <a:endParaRPr lang="es-ES_tradnl" sz="3800" i="1" dirty="0" smtClean="0">
              <a:solidFill>
                <a:srgbClr val="0074B3"/>
              </a:solidFill>
              <a:latin typeface="+mn-lt"/>
            </a:endParaRPr>
          </a:p>
          <a:p>
            <a:pPr lvl="1">
              <a:buNone/>
            </a:pPr>
            <a:endParaRPr lang="es-ES" dirty="0" smtClean="0"/>
          </a:p>
          <a:p>
            <a:pPr lvl="1"/>
            <a:endParaRPr lang="es-ES_tradnl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" y="187037"/>
          <a:ext cx="7406641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6641"/>
              </a:tblGrid>
              <a:tr h="80010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8.</a:t>
                      </a:r>
                      <a:r>
                        <a:rPr lang="es-ES" sz="2400" baseline="0" dirty="0" smtClean="0"/>
                        <a:t> SOLUCIONA LOS CONFLICTOS EFICIENTEMENTE: Personalidades difíciles</a:t>
                      </a:r>
                      <a:endParaRPr lang="es-ES_tradnl" sz="2400" dirty="0"/>
                    </a:p>
                  </a:txBody>
                  <a:tcPr marT="34290" marB="34290"/>
                </a:tc>
              </a:tr>
            </a:tbl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1367346" y="2294313"/>
          <a:ext cx="6096000" cy="258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9383" y="149629"/>
            <a:ext cx="5669279" cy="4800600"/>
          </a:xfrm>
        </p:spPr>
        <p:txBody>
          <a:bodyPr>
            <a:normAutofit fontScale="62500" lnSpcReduction="20000"/>
          </a:bodyPr>
          <a:lstStyle/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hay personas en tu equipo con las que te</a:t>
            </a:r>
            <a:r>
              <a:rPr lang="es-ES_tradnl" sz="2800" dirty="0" smtClean="0">
                <a:solidFill>
                  <a:srgbClr val="0074B3"/>
                </a:solidFill>
                <a:latin typeface="+mn-lt"/>
              </a:rPr>
              <a:t> cuesta relacionarte…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os encontráis desmotivados dentro del equipo…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queréis mejorar la comunicación en el trabajo…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aparecen conflictos difíciles de manejar dentro del equipo…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empleáis mucho tiempo estancados en la queja…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no os sentís integrados dentro del equipo..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r>
              <a:rPr lang="es-ES" sz="2800" dirty="0" smtClean="0">
                <a:solidFill>
                  <a:srgbClr val="0074B3"/>
                </a:solidFill>
                <a:latin typeface="+mn-lt"/>
              </a:rPr>
              <a:t>Si queréis mejorar la satisfacción y el rendimiento del equipo…</a:t>
            </a:r>
          </a:p>
          <a:p>
            <a:endParaRPr lang="es-ES" sz="2800" dirty="0" smtClean="0">
              <a:solidFill>
                <a:srgbClr val="0074B3"/>
              </a:solidFill>
              <a:latin typeface="+mn-lt"/>
            </a:endParaRP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5685906" y="1520146"/>
            <a:ext cx="3275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4B3"/>
                </a:solidFill>
              </a:rPr>
              <a:t>A VUESTRA DISPOSICIÓN </a:t>
            </a:r>
          </a:p>
          <a:p>
            <a:pPr algn="ctr"/>
            <a:r>
              <a:rPr lang="es-ES" sz="3200" b="1" dirty="0" smtClean="0">
                <a:solidFill>
                  <a:srgbClr val="0074B3"/>
                </a:solidFill>
              </a:rPr>
              <a:t>TELÉFONO PAE</a:t>
            </a:r>
          </a:p>
          <a:p>
            <a:pPr algn="ctr"/>
            <a:r>
              <a:rPr lang="es-ES" sz="3200" b="1" dirty="0" smtClean="0">
                <a:solidFill>
                  <a:srgbClr val="0074B3"/>
                </a:solidFill>
              </a:rPr>
              <a:t>900 102 986</a:t>
            </a:r>
            <a:endParaRPr lang="es-ES_tradnl" sz="3200" b="1" dirty="0">
              <a:solidFill>
                <a:srgbClr val="0074B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661" y="3406734"/>
            <a:ext cx="1596044" cy="106967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4706" y="3406734"/>
            <a:ext cx="1446415" cy="10696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C558B"/>
                </a:solidFill>
              </a:rPr>
              <a:t>PREGUNTAS</a:t>
            </a:r>
            <a:endParaRPr lang="en-GB" b="1" dirty="0">
              <a:solidFill>
                <a:srgbClr val="0C558B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5648" y="1200151"/>
            <a:ext cx="4985416" cy="3394472"/>
          </a:xfrm>
        </p:spPr>
      </p:pic>
    </p:spTree>
    <p:extLst>
      <p:ext uri="{BB962C8B-B14F-4D97-AF65-F5344CB8AC3E}">
        <p14:creationId xmlns:p14="http://schemas.microsoft.com/office/powerpoint/2010/main" xmlns="" val="25795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286790"/>
            <a:ext cx="7215446" cy="23317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2600" i="1" dirty="0" smtClean="0">
                <a:solidFill>
                  <a:srgbClr val="0074B3"/>
                </a:solidFill>
                <a:latin typeface="+mn-lt"/>
              </a:rPr>
              <a:t>Las reglas que gobiernan el mundo laboral están cambiando. En la actualidad no solo se nos juzga por lo más o menos inteligentes que podamos ser, ni por nuestra formación o experiencia, si no también por el modo en que nos relacionamos con nosotros mismos y con los demás.</a:t>
            </a:r>
          </a:p>
          <a:p>
            <a:pPr>
              <a:buNone/>
            </a:pPr>
            <a:r>
              <a:rPr lang="es-ES" sz="2600" dirty="0" smtClean="0">
                <a:solidFill>
                  <a:srgbClr val="0074B3"/>
                </a:solidFill>
                <a:latin typeface="+mn-lt"/>
              </a:rPr>
              <a:t>								Daniel </a:t>
            </a:r>
            <a:r>
              <a:rPr lang="es-ES" sz="2600" dirty="0" err="1" smtClean="0">
                <a:solidFill>
                  <a:srgbClr val="0074B3"/>
                </a:solidFill>
                <a:latin typeface="+mn-lt"/>
              </a:rPr>
              <a:t>Goleman</a:t>
            </a:r>
            <a:endParaRPr lang="es-ES" sz="2600" dirty="0" smtClean="0">
              <a:solidFill>
                <a:srgbClr val="0074B3"/>
              </a:solidFill>
              <a:latin typeface="+mn-lt"/>
            </a:endParaRPr>
          </a:p>
          <a:p>
            <a:pPr>
              <a:buNone/>
            </a:pPr>
            <a:endParaRPr lang="es-ES_trad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8509"/>
            <a:ext cx="9144000" cy="25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050"/>
            <a:ext cx="8229600" cy="832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0C558B"/>
                </a:solidFill>
                <a:latin typeface="+mn-lt"/>
              </a:rPr>
              <a:t>¿QUÉ ES TRABAJO EN EQUIPO?</a:t>
            </a:r>
            <a:endParaRPr lang="es-ES" sz="3600" b="1" dirty="0">
              <a:solidFill>
                <a:srgbClr val="0C558B"/>
              </a:solidFill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34728"/>
            <a:ext cx="4900613" cy="30861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None/>
            </a:pPr>
            <a:r>
              <a:rPr lang="es-PE" sz="2800" dirty="0" smtClean="0">
                <a:solidFill>
                  <a:srgbClr val="0074B3"/>
                </a:solidFill>
                <a:latin typeface="+mn-lt"/>
                <a:cs typeface="Aharoni" pitchFamily="2" charset="-79"/>
              </a:rPr>
              <a:t>Es un método de trabajo colectivo “coordinado” en el que los participantes trabajan para conseguir objetivos comunes, con un alto grado de compromiso, una responsabilidad compartida y un enfoque acordado..</a:t>
            </a:r>
          </a:p>
          <a:p>
            <a:pPr algn="just" eaLnBrk="1" hangingPunct="1"/>
            <a:endParaRPr lang="es-PE" dirty="0" smtClean="0">
              <a:latin typeface="+mn-lt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3327" y="1634729"/>
            <a:ext cx="2543695" cy="21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+mn-lt"/>
              </a:rPr>
              <a:t>¿POR QUÉ TRABAJAR EN EQUIPO?</a:t>
            </a:r>
            <a:endParaRPr lang="es-ES_tradnl" b="1" dirty="0">
              <a:latin typeface="+mn-lt"/>
            </a:endParaRPr>
          </a:p>
        </p:txBody>
      </p:sp>
      <p:pic>
        <p:nvPicPr>
          <p:cNvPr id="2052" name="Picture 4" descr="mirad los gansos historia reflexion stellar thera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96" y="1359131"/>
            <a:ext cx="4222865" cy="347887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191202" y="1063229"/>
            <a:ext cx="36077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4B3"/>
                </a:solidFill>
              </a:rPr>
              <a:t>“</a:t>
            </a:r>
            <a:r>
              <a:rPr lang="es-ES" sz="3600" b="1" i="1" dirty="0" smtClean="0">
                <a:solidFill>
                  <a:srgbClr val="0074B3"/>
                </a:solidFill>
              </a:rPr>
              <a:t>Ninguno de nosotros es tan bueno como todos nosotros juntos</a:t>
            </a:r>
            <a:r>
              <a:rPr lang="es-ES" sz="3600" b="1" i="1" dirty="0" smtClean="0">
                <a:solidFill>
                  <a:srgbClr val="0074B3"/>
                </a:solidFill>
              </a:rPr>
              <a:t>”,</a:t>
            </a:r>
            <a:endParaRPr lang="es-ES" sz="3600" b="1" dirty="0" smtClean="0">
              <a:solidFill>
                <a:srgbClr val="0074B3"/>
              </a:solidFill>
            </a:endParaRPr>
          </a:p>
          <a:p>
            <a:pPr algn="ctr"/>
            <a:r>
              <a:rPr lang="es-ES" sz="3600" b="1" dirty="0" smtClean="0">
                <a:solidFill>
                  <a:srgbClr val="0074B3"/>
                </a:solidFill>
              </a:rPr>
              <a:t> </a:t>
            </a:r>
            <a:r>
              <a:rPr lang="es-ES" sz="3600" b="1" dirty="0" err="1" smtClean="0">
                <a:solidFill>
                  <a:srgbClr val="0074B3"/>
                </a:solidFill>
              </a:rPr>
              <a:t>Ray</a:t>
            </a:r>
            <a:r>
              <a:rPr lang="es-ES" sz="3600" b="1" dirty="0" smtClean="0">
                <a:solidFill>
                  <a:srgbClr val="0074B3"/>
                </a:solidFill>
              </a:rPr>
              <a:t> </a:t>
            </a:r>
            <a:r>
              <a:rPr lang="es-ES" sz="3600" b="1" dirty="0" err="1" smtClean="0">
                <a:solidFill>
                  <a:srgbClr val="0074B3"/>
                </a:solidFill>
              </a:rPr>
              <a:t>Kroc</a:t>
            </a:r>
            <a:r>
              <a:rPr lang="es-ES" sz="3600" b="1" dirty="0" smtClean="0">
                <a:solidFill>
                  <a:srgbClr val="0074B3"/>
                </a:solidFill>
              </a:rPr>
              <a:t>.</a:t>
            </a:r>
            <a:endParaRPr lang="es-ES_tradnl" sz="3600" b="1" dirty="0">
              <a:solidFill>
                <a:srgbClr val="0074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¿POR QUÉ TRABAJAR EN EQUIPO?</a:t>
            </a:r>
            <a:endParaRPr lang="es-ES_tradnl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1681" y="1359132"/>
            <a:ext cx="5237018" cy="321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144088" y="2028306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Impulsador</a:t>
            </a:r>
            <a:endParaRPr lang="es-ES_tradnl" dirty="0"/>
          </a:p>
        </p:txBody>
      </p:sp>
      <p:sp>
        <p:nvSpPr>
          <p:cNvPr id="9" name="8 Elipse"/>
          <p:cNvSpPr/>
          <p:nvPr/>
        </p:nvSpPr>
        <p:spPr>
          <a:xfrm>
            <a:off x="2443942" y="1772689"/>
            <a:ext cx="1953490" cy="991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Investigador</a:t>
            </a:r>
            <a:endParaRPr lang="es-ES_tradnl" dirty="0"/>
          </a:p>
        </p:txBody>
      </p:sp>
      <p:sp>
        <p:nvSpPr>
          <p:cNvPr id="10" name="9 Elipse"/>
          <p:cNvSpPr/>
          <p:nvPr/>
        </p:nvSpPr>
        <p:spPr>
          <a:xfrm>
            <a:off x="2211186" y="3742806"/>
            <a:ext cx="2186247" cy="9954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Cohesionador</a:t>
            </a:r>
            <a:endParaRPr lang="es-ES_tradnl" dirty="0"/>
          </a:p>
        </p:txBody>
      </p:sp>
      <p:sp>
        <p:nvSpPr>
          <p:cNvPr id="11" name="10 Elipse"/>
          <p:cNvSpPr/>
          <p:nvPr/>
        </p:nvSpPr>
        <p:spPr>
          <a:xfrm>
            <a:off x="144088" y="3742806"/>
            <a:ext cx="1753985" cy="9954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Creativo</a:t>
            </a:r>
            <a:endParaRPr lang="es-ES_tradnl" dirty="0"/>
          </a:p>
        </p:txBody>
      </p:sp>
      <p:sp>
        <p:nvSpPr>
          <p:cNvPr id="13" name="12 Elipse"/>
          <p:cNvSpPr/>
          <p:nvPr/>
        </p:nvSpPr>
        <p:spPr>
          <a:xfrm>
            <a:off x="4846321" y="2103120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Obstructor</a:t>
            </a:r>
            <a:endParaRPr lang="es-ES_tradnl" dirty="0"/>
          </a:p>
        </p:txBody>
      </p:sp>
      <p:sp>
        <p:nvSpPr>
          <p:cNvPr id="14" name="13 Elipse"/>
          <p:cNvSpPr/>
          <p:nvPr/>
        </p:nvSpPr>
        <p:spPr>
          <a:xfrm>
            <a:off x="7110154" y="2269375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Agresivo</a:t>
            </a:r>
            <a:endParaRPr lang="es-ES_tradnl" dirty="0"/>
          </a:p>
        </p:txBody>
      </p:sp>
      <p:sp>
        <p:nvSpPr>
          <p:cNvPr id="15" name="14 Elipse"/>
          <p:cNvSpPr/>
          <p:nvPr/>
        </p:nvSpPr>
        <p:spPr>
          <a:xfrm>
            <a:off x="5723313" y="2930237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Dominador</a:t>
            </a:r>
            <a:endParaRPr lang="es-ES_tradnl" dirty="0"/>
          </a:p>
        </p:txBody>
      </p:sp>
      <p:sp>
        <p:nvSpPr>
          <p:cNvPr id="16" name="15 Elipse"/>
          <p:cNvSpPr/>
          <p:nvPr/>
        </p:nvSpPr>
        <p:spPr>
          <a:xfrm>
            <a:off x="4846321" y="4077393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Ausente</a:t>
            </a:r>
            <a:endParaRPr lang="es-ES_tradnl" dirty="0"/>
          </a:p>
        </p:txBody>
      </p:sp>
      <p:sp>
        <p:nvSpPr>
          <p:cNvPr id="17" name="16 Elipse"/>
          <p:cNvSpPr/>
          <p:nvPr/>
        </p:nvSpPr>
        <p:spPr>
          <a:xfrm>
            <a:off x="7110154" y="3591099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Charlatán</a:t>
            </a:r>
            <a:endParaRPr lang="es-ES_tradnl" dirty="0"/>
          </a:p>
        </p:txBody>
      </p:sp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latin typeface="+mn-lt"/>
              </a:rPr>
              <a:t>ROLES DE EQUIPO</a:t>
            </a:r>
            <a:endParaRPr lang="es-ES_tradnl" sz="3600" b="1" dirty="0">
              <a:latin typeface="+mn-lt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486593" y="2763981"/>
            <a:ext cx="1753985" cy="6608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Líder</a:t>
            </a:r>
            <a:endParaRPr lang="es-ES_tradnl" dirty="0"/>
          </a:p>
        </p:txBody>
      </p:sp>
      <p:cxnSp>
        <p:nvCxnSpPr>
          <p:cNvPr id="23" name="22 Conector recto"/>
          <p:cNvCxnSpPr/>
          <p:nvPr/>
        </p:nvCxnSpPr>
        <p:spPr>
          <a:xfrm rot="16200000" flipH="1">
            <a:off x="2937502" y="3037254"/>
            <a:ext cx="340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566950" y="851060"/>
            <a:ext cx="1753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0074B3"/>
                </a:solidFill>
              </a:rPr>
              <a:t>+</a:t>
            </a:r>
            <a:endParaRPr lang="es-ES_tradnl" sz="9600" b="1" dirty="0">
              <a:solidFill>
                <a:srgbClr val="0074B3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579523" y="474606"/>
            <a:ext cx="1795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0074B3"/>
                </a:solidFill>
              </a:rPr>
              <a:t>_</a:t>
            </a:r>
            <a:endParaRPr lang="es-ES_tradnl" sz="9600" b="1" dirty="0">
              <a:solidFill>
                <a:srgbClr val="0074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6179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PE" sz="3600" b="1" dirty="0" smtClean="0">
                <a:latin typeface="+mn-lt"/>
              </a:rPr>
              <a:t>LA CLAVE DEL ÉXITO ES</a:t>
            </a:r>
            <a:r>
              <a:rPr lang="es-PE" dirty="0" smtClean="0"/>
              <a:t>…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4728"/>
            <a:ext cx="4400550" cy="3086100"/>
          </a:xfrm>
        </p:spPr>
        <p:txBody>
          <a:bodyPr>
            <a:normAutofit fontScale="92500"/>
          </a:bodyPr>
          <a:lstStyle/>
          <a:p>
            <a:pPr algn="ctr" eaLnBrk="1" hangingPunct="1">
              <a:buNone/>
            </a:pPr>
            <a:r>
              <a:rPr lang="es-PE" sz="2800" dirty="0" smtClean="0">
                <a:solidFill>
                  <a:srgbClr val="0074B3"/>
                </a:solidFill>
                <a:latin typeface="+mn-lt"/>
              </a:rPr>
              <a:t>	Saber cómo desenvolvernos con un grupo de personas cuyas habilidades, formas de pensar y disposición para trabajar, en algunas ocasiones, difieren de las nuestras.</a:t>
            </a:r>
          </a:p>
        </p:txBody>
      </p:sp>
      <p:pic>
        <p:nvPicPr>
          <p:cNvPr id="8" name="7 Imagen" descr="400_F_4665940_PjbU8qCJv0VapJq1iSVu5bwYLTBksN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768079"/>
            <a:ext cx="3214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46469"/>
            <a:ext cx="8229600" cy="43933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0C558B"/>
                </a:solidFill>
                <a:latin typeface="+mn-lt"/>
              </a:rPr>
              <a:t>PROBLEMAS…</a:t>
            </a:r>
            <a:endParaRPr lang="es-ES" sz="3600" b="1" dirty="0">
              <a:solidFill>
                <a:srgbClr val="0C558B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09600" y="1034934"/>
            <a:ext cx="4038600" cy="3619683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>
                <a:solidFill>
                  <a:srgbClr val="0074B3"/>
                </a:solidFill>
                <a:latin typeface="+mn-lt"/>
              </a:rPr>
              <a:t>Objetivos no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compartidos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Desconocimiento de la misión, visión y valores </a:t>
            </a:r>
            <a:endParaRPr lang="es-ES" dirty="0">
              <a:solidFill>
                <a:srgbClr val="0074B3"/>
              </a:solidFill>
              <a:latin typeface="+mn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Falta </a:t>
            </a:r>
            <a:r>
              <a:rPr lang="es-ES" dirty="0">
                <a:solidFill>
                  <a:srgbClr val="0074B3"/>
                </a:solidFill>
                <a:latin typeface="+mn-lt"/>
              </a:rPr>
              <a:t>de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planificación</a:t>
            </a:r>
            <a:endParaRPr lang="es-ES" dirty="0">
              <a:solidFill>
                <a:srgbClr val="0074B3"/>
              </a:solidFill>
              <a:latin typeface="+mn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Liderazgo </a:t>
            </a:r>
            <a:r>
              <a:rPr lang="es-ES" dirty="0">
                <a:solidFill>
                  <a:srgbClr val="0074B3"/>
                </a:solidFill>
                <a:latin typeface="+mn-lt"/>
              </a:rPr>
              <a:t>no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efectivo</a:t>
            </a:r>
            <a:endParaRPr lang="es-ES" dirty="0">
              <a:solidFill>
                <a:srgbClr val="0074B3"/>
              </a:solidFill>
              <a:latin typeface="+mn-lt"/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>
                <a:solidFill>
                  <a:srgbClr val="0074B3"/>
                </a:solidFill>
                <a:latin typeface="+mn-lt"/>
              </a:rPr>
              <a:t>Problemas de </a:t>
            </a:r>
            <a:r>
              <a:rPr lang="es-ES" dirty="0" smtClean="0">
                <a:solidFill>
                  <a:srgbClr val="0074B3"/>
                </a:solidFill>
                <a:latin typeface="+mn-lt"/>
              </a:rPr>
              <a:t>comunicación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Falta de reconocimiento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Mal manejo de las diferencias y/o diversidad</a:t>
            </a:r>
          </a:p>
          <a:p>
            <a:pPr marL="320040" lvl="0" indent="-320040">
              <a:lnSpc>
                <a:spcPct val="90000"/>
              </a:lnSpc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Incapacidad para solucionar conflictos eficientemente</a:t>
            </a:r>
          </a:p>
          <a:p>
            <a:pPr marL="320040" lvl="0" indent="-320040">
              <a:lnSpc>
                <a:spcPct val="90000"/>
              </a:lnSpc>
              <a:buFont typeface="Wingdings 2"/>
              <a:buChar char=""/>
              <a:defRPr/>
            </a:pPr>
            <a:r>
              <a:rPr lang="es-ES" dirty="0" smtClean="0">
                <a:solidFill>
                  <a:srgbClr val="0074B3"/>
                </a:solidFill>
                <a:latin typeface="+mn-lt"/>
              </a:rPr>
              <a:t>Desmotivación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endParaRPr lang="es-ES" dirty="0">
              <a:solidFill>
                <a:srgbClr val="0074B3"/>
              </a:solidFill>
              <a:latin typeface="+mn-lt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648200" y="1034935"/>
            <a:ext cx="4038600" cy="31206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marR="0" lvl="0" indent="-32004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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4B3"/>
              </a:solidFill>
              <a:effectLst/>
              <a:uLnTx/>
              <a:uFillTx/>
              <a:ea typeface="+mn-ea"/>
              <a:cs typeface="Frutiger Linotype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135" y="1034934"/>
            <a:ext cx="2874818" cy="15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4921135" y="2634333"/>
            <a:ext cx="3765665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lnSpc>
                <a:spcPct val="90000"/>
              </a:lnSpc>
              <a:spcBef>
                <a:spcPct val="20000"/>
              </a:spcBef>
              <a:buFont typeface="Wingdings 2"/>
              <a:buChar char=""/>
              <a:defRPr/>
            </a:pPr>
            <a:r>
              <a:rPr lang="es-ES" sz="2400" dirty="0" smtClean="0">
                <a:solidFill>
                  <a:srgbClr val="0074B3"/>
                </a:solidFill>
              </a:rPr>
              <a:t>Negativismo</a:t>
            </a:r>
          </a:p>
          <a:p>
            <a:pPr marL="320040" lvl="0" indent="-320040">
              <a:lnSpc>
                <a:spcPct val="90000"/>
              </a:lnSpc>
              <a:spcBef>
                <a:spcPct val="20000"/>
              </a:spcBef>
              <a:buFont typeface="Wingdings 2"/>
              <a:buChar char=""/>
              <a:defRPr/>
            </a:pPr>
            <a:r>
              <a:rPr lang="es-ES" sz="2400" dirty="0" smtClean="0">
                <a:solidFill>
                  <a:srgbClr val="0074B3"/>
                </a:solidFill>
              </a:rPr>
              <a:t>Resistencia al cambio</a:t>
            </a:r>
          </a:p>
          <a:p>
            <a:pPr marL="320040" lvl="0" indent="-320040">
              <a:lnSpc>
                <a:spcPct val="90000"/>
              </a:lnSpc>
              <a:spcBef>
                <a:spcPct val="20000"/>
              </a:spcBef>
              <a:buFont typeface="Wingdings 2"/>
              <a:buChar char=""/>
              <a:defRPr/>
            </a:pPr>
            <a:r>
              <a:rPr lang="es-ES" sz="2400" dirty="0" smtClean="0">
                <a:solidFill>
                  <a:srgbClr val="0074B3"/>
                </a:solidFill>
              </a:rPr>
              <a:t>Rivalidad</a:t>
            </a:r>
          </a:p>
          <a:p>
            <a:pPr marL="320040" lvl="0" indent="-320040">
              <a:lnSpc>
                <a:spcPct val="90000"/>
              </a:lnSpc>
              <a:spcBef>
                <a:spcPct val="20000"/>
              </a:spcBef>
              <a:buFont typeface="Wingdings 2"/>
              <a:buChar char=""/>
              <a:defRPr/>
            </a:pPr>
            <a:r>
              <a:rPr lang="es-ES" sz="2400" dirty="0" smtClean="0">
                <a:solidFill>
                  <a:srgbClr val="0074B3"/>
                </a:solidFill>
              </a:rPr>
              <a:t>Falta de participación</a:t>
            </a:r>
          </a:p>
          <a:p>
            <a:pPr marL="320040" lvl="0" indent="-320040">
              <a:lnSpc>
                <a:spcPct val="90000"/>
              </a:lnSpc>
              <a:spcBef>
                <a:spcPct val="20000"/>
              </a:spcBef>
              <a:buFont typeface="Wingdings 2"/>
              <a:buChar char=""/>
              <a:defRPr/>
            </a:pPr>
            <a:r>
              <a:rPr lang="es-ES" sz="2400" dirty="0" smtClean="0">
                <a:solidFill>
                  <a:srgbClr val="0074B3"/>
                </a:solidFill>
              </a:rPr>
              <a:t>Rotación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999</Words>
  <Application>Microsoft Office PowerPoint</Application>
  <PresentationFormat>Presentación en pantalla (16:9)</PresentationFormat>
  <Paragraphs>209</Paragraphs>
  <Slides>28</Slides>
  <Notes>22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Office Theme</vt:lpstr>
      <vt:lpstr>Diapositiva 1</vt:lpstr>
      <vt:lpstr>Diapositiva 2</vt:lpstr>
      <vt:lpstr>Diapositiva 3</vt:lpstr>
      <vt:lpstr>¿QUÉ ES TRABAJO EN EQUIPO?</vt:lpstr>
      <vt:lpstr>¿POR QUÉ TRABAJAR EN EQUIPO?</vt:lpstr>
      <vt:lpstr>¿POR QUÉ TRABAJAR EN EQUIPO?</vt:lpstr>
      <vt:lpstr>ROLES DE EQUIPO</vt:lpstr>
      <vt:lpstr>LA CLAVE DEL ÉXITO ES…</vt:lpstr>
      <vt:lpstr>PROBLEMAS…</vt:lpstr>
      <vt:lpstr>Diapositiva 10</vt:lpstr>
      <vt:lpstr>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PREGUNTAS</vt:lpstr>
    </vt:vector>
  </TitlesOfParts>
  <Company>NT-Design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 Tkaczuk</dc:creator>
  <cp:lastModifiedBy>scouret</cp:lastModifiedBy>
  <cp:revision>486</cp:revision>
  <dcterms:created xsi:type="dcterms:W3CDTF">2012-09-15T14:34:18Z</dcterms:created>
  <dcterms:modified xsi:type="dcterms:W3CDTF">2017-11-22T12:46:10Z</dcterms:modified>
</cp:coreProperties>
</file>